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1"/>
  </p:notesMasterIdLst>
  <p:handoutMasterIdLst>
    <p:handoutMasterId r:id="rId32"/>
  </p:handoutMasterIdLst>
  <p:sldIdLst>
    <p:sldId id="256" r:id="rId2"/>
    <p:sldId id="1926" r:id="rId3"/>
    <p:sldId id="1929" r:id="rId4"/>
    <p:sldId id="1927" r:id="rId5"/>
    <p:sldId id="1936" r:id="rId6"/>
    <p:sldId id="1930" r:id="rId7"/>
    <p:sldId id="1932" r:id="rId8"/>
    <p:sldId id="1933" r:id="rId9"/>
    <p:sldId id="1934" r:id="rId10"/>
    <p:sldId id="1943" r:id="rId11"/>
    <p:sldId id="1944" r:id="rId12"/>
    <p:sldId id="1942" r:id="rId13"/>
    <p:sldId id="1940" r:id="rId14"/>
    <p:sldId id="1945" r:id="rId15"/>
    <p:sldId id="1946" r:id="rId16"/>
    <p:sldId id="1947" r:id="rId17"/>
    <p:sldId id="1960" r:id="rId18"/>
    <p:sldId id="1961" r:id="rId19"/>
    <p:sldId id="1948" r:id="rId20"/>
    <p:sldId id="1949" r:id="rId21"/>
    <p:sldId id="1950" r:id="rId22"/>
    <p:sldId id="1951" r:id="rId23"/>
    <p:sldId id="1952" r:id="rId24"/>
    <p:sldId id="1953" r:id="rId25"/>
    <p:sldId id="1954" r:id="rId26"/>
    <p:sldId id="1955" r:id="rId27"/>
    <p:sldId id="1959" r:id="rId28"/>
    <p:sldId id="1956" r:id="rId29"/>
    <p:sldId id="1957" r:id="rId30"/>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bold" panose="020B0706030804020204" pitchFamily="34" charset="0"/>
      <p:regular r:id="rId41"/>
      <p:bold r:id="rId42"/>
      <p:italic r:id="rId43"/>
      <p:boldItalic r:id="rId44"/>
    </p:embeddedFont>
    <p:embeddedFont>
      <p:font typeface="Open Sans Light" panose="020B0306030504020204" pitchFamily="34" charset="0"/>
      <p:regular r:id="rId45"/>
      <p: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29"/>
            <p14:sldId id="1927"/>
            <p14:sldId id="1936"/>
            <p14:sldId id="1930"/>
            <p14:sldId id="1932"/>
            <p14:sldId id="1933"/>
            <p14:sldId id="1934"/>
            <p14:sldId id="1943"/>
            <p14:sldId id="1944"/>
            <p14:sldId id="1942"/>
            <p14:sldId id="1940"/>
            <p14:sldId id="1945"/>
            <p14:sldId id="1946"/>
            <p14:sldId id="1947"/>
            <p14:sldId id="1960"/>
            <p14:sldId id="1961"/>
            <p14:sldId id="1948"/>
            <p14:sldId id="1949"/>
            <p14:sldId id="1950"/>
            <p14:sldId id="1951"/>
            <p14:sldId id="1952"/>
            <p14:sldId id="1953"/>
            <p14:sldId id="1954"/>
            <p14:sldId id="1955"/>
            <p14:sldId id="1959"/>
            <p14:sldId id="1956"/>
            <p14:sldId id="19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50" autoAdjust="0"/>
    <p:restoredTop sz="96327" autoAdjust="0"/>
  </p:normalViewPr>
  <p:slideViewPr>
    <p:cSldViewPr snapToGrid="0" showGuides="1">
      <p:cViewPr varScale="1">
        <p:scale>
          <a:sx n="83" d="100"/>
          <a:sy n="83" d="100"/>
        </p:scale>
        <p:origin x="216"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3/28/23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emf"/><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 Id="rId5" Type="http://schemas.openxmlformats.org/officeDocument/2006/relationships/image" Target="../media/image24.emf"/><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7037522" cy="1853885"/>
          </a:xfrm>
        </p:spPr>
        <p:txBody>
          <a:bodyPr>
            <a:normAutofit/>
          </a:bodyPr>
          <a:lstStyle/>
          <a:p>
            <a:r>
              <a:rPr lang="en-US" sz="3000" dirty="0"/>
              <a:t>ME469: Introduction to the low-Mach Number Approximation</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Exploration of the Pressure Singularity</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p:txBody>
          <a:bodyPr>
            <a:normAutofit/>
          </a:bodyPr>
          <a:lstStyle/>
          <a:p>
            <a:r>
              <a:rPr lang="en-US" dirty="0"/>
              <a:t>To explore the singularity, write each DOF as an asymptotic series:</a:t>
            </a:r>
          </a:p>
          <a:p>
            <a:endParaRPr lang="en-US" dirty="0"/>
          </a:p>
          <a:p>
            <a:endParaRPr lang="en-US" dirty="0"/>
          </a:p>
          <a:p>
            <a:endParaRPr lang="en-US" dirty="0"/>
          </a:p>
          <a:p>
            <a:endParaRPr lang="en-US" dirty="0"/>
          </a:p>
          <a:p>
            <a:endParaRPr lang="en-US" dirty="0"/>
          </a:p>
          <a:p>
            <a:r>
              <a:rPr lang="en-US" dirty="0"/>
              <a:t>The resulting zeroth-order equations are as follows:</a:t>
            </a:r>
          </a:p>
          <a:p>
            <a:endParaRPr lang="en-US" dirty="0"/>
          </a:p>
        </p:txBody>
      </p:sp>
      <p:pic>
        <p:nvPicPr>
          <p:cNvPr id="10" name="Picture 9">
            <a:extLst>
              <a:ext uri="{FF2B5EF4-FFF2-40B4-BE49-F238E27FC236}">
                <a16:creationId xmlns:a16="http://schemas.microsoft.com/office/drawing/2014/main" id="{823584E8-ABFA-79EC-B277-3B294A865D63}"/>
              </a:ext>
            </a:extLst>
          </p:cNvPr>
          <p:cNvPicPr>
            <a:picLocks noChangeAspect="1"/>
          </p:cNvPicPr>
          <p:nvPr/>
        </p:nvPicPr>
        <p:blipFill>
          <a:blip r:embed="rId2"/>
          <a:stretch>
            <a:fillRect/>
          </a:stretch>
        </p:blipFill>
        <p:spPr>
          <a:xfrm>
            <a:off x="4311866" y="2159319"/>
            <a:ext cx="3289300" cy="1206500"/>
          </a:xfrm>
          <a:prstGeom prst="rect">
            <a:avLst/>
          </a:prstGeom>
        </p:spPr>
      </p:pic>
      <p:pic>
        <p:nvPicPr>
          <p:cNvPr id="11" name="Picture 10">
            <a:extLst>
              <a:ext uri="{FF2B5EF4-FFF2-40B4-BE49-F238E27FC236}">
                <a16:creationId xmlns:a16="http://schemas.microsoft.com/office/drawing/2014/main" id="{95D5F005-CC01-E05D-6013-DAEC608E9D07}"/>
              </a:ext>
            </a:extLst>
          </p:cNvPr>
          <p:cNvPicPr>
            <a:picLocks noChangeAspect="1"/>
          </p:cNvPicPr>
          <p:nvPr/>
        </p:nvPicPr>
        <p:blipFill>
          <a:blip r:embed="rId3"/>
          <a:stretch>
            <a:fillRect/>
          </a:stretch>
        </p:blipFill>
        <p:spPr>
          <a:xfrm>
            <a:off x="1332268" y="4337451"/>
            <a:ext cx="9011609" cy="2221698"/>
          </a:xfrm>
          <a:prstGeom prst="rect">
            <a:avLst/>
          </a:prstGeom>
        </p:spPr>
      </p:pic>
    </p:spTree>
    <p:extLst>
      <p:ext uri="{BB962C8B-B14F-4D97-AF65-F5344CB8AC3E}">
        <p14:creationId xmlns:p14="http://schemas.microsoft.com/office/powerpoint/2010/main" val="36667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Exploration of the Pressure Singularity</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p:txBody>
          <a:bodyPr>
            <a:normAutofit/>
          </a:bodyPr>
          <a:lstStyle/>
          <a:p>
            <a:r>
              <a:rPr lang="en-US" dirty="0"/>
              <a:t>To explore the singularity, write each DOF as an asymptotic series:</a:t>
            </a:r>
          </a:p>
          <a:p>
            <a:endParaRPr lang="en-US" dirty="0"/>
          </a:p>
          <a:p>
            <a:endParaRPr lang="en-US" dirty="0"/>
          </a:p>
          <a:p>
            <a:endParaRPr lang="en-US" dirty="0"/>
          </a:p>
          <a:p>
            <a:endParaRPr lang="en-US" dirty="0"/>
          </a:p>
          <a:p>
            <a:endParaRPr lang="en-US" dirty="0"/>
          </a:p>
          <a:p>
            <a:r>
              <a:rPr lang="en-US" dirty="0"/>
              <a:t>The resulting zeroth-order equations are as follows:</a:t>
            </a:r>
          </a:p>
          <a:p>
            <a:endParaRPr lang="en-US" dirty="0"/>
          </a:p>
        </p:txBody>
      </p:sp>
      <p:pic>
        <p:nvPicPr>
          <p:cNvPr id="10" name="Picture 9">
            <a:extLst>
              <a:ext uri="{FF2B5EF4-FFF2-40B4-BE49-F238E27FC236}">
                <a16:creationId xmlns:a16="http://schemas.microsoft.com/office/drawing/2014/main" id="{823584E8-ABFA-79EC-B277-3B294A865D63}"/>
              </a:ext>
            </a:extLst>
          </p:cNvPr>
          <p:cNvPicPr>
            <a:picLocks noChangeAspect="1"/>
          </p:cNvPicPr>
          <p:nvPr/>
        </p:nvPicPr>
        <p:blipFill>
          <a:blip r:embed="rId2"/>
          <a:stretch>
            <a:fillRect/>
          </a:stretch>
        </p:blipFill>
        <p:spPr>
          <a:xfrm>
            <a:off x="4311866" y="2159319"/>
            <a:ext cx="3289300" cy="1206500"/>
          </a:xfrm>
          <a:prstGeom prst="rect">
            <a:avLst/>
          </a:prstGeom>
        </p:spPr>
      </p:pic>
      <p:pic>
        <p:nvPicPr>
          <p:cNvPr id="11" name="Picture 10">
            <a:extLst>
              <a:ext uri="{FF2B5EF4-FFF2-40B4-BE49-F238E27FC236}">
                <a16:creationId xmlns:a16="http://schemas.microsoft.com/office/drawing/2014/main" id="{95D5F005-CC01-E05D-6013-DAEC608E9D07}"/>
              </a:ext>
            </a:extLst>
          </p:cNvPr>
          <p:cNvPicPr>
            <a:picLocks noChangeAspect="1"/>
          </p:cNvPicPr>
          <p:nvPr/>
        </p:nvPicPr>
        <p:blipFill>
          <a:blip r:embed="rId3"/>
          <a:stretch>
            <a:fillRect/>
          </a:stretch>
        </p:blipFill>
        <p:spPr>
          <a:xfrm>
            <a:off x="1332268" y="4337451"/>
            <a:ext cx="9011609" cy="2221698"/>
          </a:xfrm>
          <a:prstGeom prst="rect">
            <a:avLst/>
          </a:prstGeom>
        </p:spPr>
      </p:pic>
      <p:sp>
        <p:nvSpPr>
          <p:cNvPr id="5" name="Oval 4">
            <a:extLst>
              <a:ext uri="{FF2B5EF4-FFF2-40B4-BE49-F238E27FC236}">
                <a16:creationId xmlns:a16="http://schemas.microsoft.com/office/drawing/2014/main" id="{624930EA-F7C1-1CC8-6DFB-6AE41CAEF0C6}"/>
              </a:ext>
            </a:extLst>
          </p:cNvPr>
          <p:cNvSpPr/>
          <p:nvPr/>
        </p:nvSpPr>
        <p:spPr>
          <a:xfrm>
            <a:off x="5107446" y="4968605"/>
            <a:ext cx="914400" cy="9144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72732D3-434C-E2BD-5754-5CCB7B6783AB}"/>
              </a:ext>
            </a:extLst>
          </p:cNvPr>
          <p:cNvSpPr/>
          <p:nvPr/>
        </p:nvSpPr>
        <p:spPr>
          <a:xfrm>
            <a:off x="5956516" y="4991100"/>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4619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Exploration of the Pressure Singularity: Ramifications</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a:xfrm>
            <a:off x="647700" y="1409700"/>
            <a:ext cx="11049000" cy="5426812"/>
          </a:xfrm>
        </p:spPr>
        <p:txBody>
          <a:bodyPr>
            <a:normAutofit/>
          </a:bodyPr>
          <a:lstStyle/>
          <a:p>
            <a:r>
              <a:rPr lang="en-US" dirty="0"/>
              <a:t>In order for the zeroth-order momentum equation to be well conditioned in the limit of zero Mach number,          must be spatially zero with</a:t>
            </a:r>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p</a:t>
            </a:r>
            <a:r>
              <a:rPr lang="en-US" baseline="-25000" dirty="0"/>
              <a:t>0</a:t>
            </a:r>
            <a:r>
              <a:rPr lang="en-US" dirty="0"/>
              <a:t> is a constant-in-space, possibly variable-in-time thermodynamic pressure,</a:t>
            </a:r>
          </a:p>
          <a:p>
            <a:pPr marL="342900" indent="-342900">
              <a:buFont typeface="Arial" panose="020B0604020202020204" pitchFamily="34" charset="0"/>
              <a:buChar char="•"/>
            </a:pPr>
            <a:r>
              <a:rPr lang="en-US" dirty="0"/>
              <a:t>p</a:t>
            </a:r>
            <a:r>
              <a:rPr lang="en-US" baseline="-25000" dirty="0"/>
              <a:t>1</a:t>
            </a:r>
            <a:r>
              <a:rPr lang="en-US" dirty="0"/>
              <a:t> is the variable is space pressure, which is also known as the “motion pressure”, p</a:t>
            </a:r>
            <a:r>
              <a:rPr lang="en-US" baseline="30000" dirty="0"/>
              <a:t>m</a:t>
            </a:r>
          </a:p>
          <a:p>
            <a:pPr marL="342900" indent="-342900">
              <a:buFont typeface="Arial" panose="020B0604020202020204" pitchFamily="34" charset="0"/>
              <a:buChar char="•"/>
            </a:pPr>
            <a:r>
              <a:rPr lang="en-US" dirty="0"/>
              <a:t>Recall, this is simply a perturbation about the full thermodynamic pressure:</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5F2CB6C7-EC40-BF47-C5ED-F6F14F56234E}"/>
              </a:ext>
            </a:extLst>
          </p:cNvPr>
          <p:cNvPicPr>
            <a:picLocks noChangeAspect="1"/>
          </p:cNvPicPr>
          <p:nvPr/>
        </p:nvPicPr>
        <p:blipFill>
          <a:blip r:embed="rId2"/>
          <a:stretch>
            <a:fillRect/>
          </a:stretch>
        </p:blipFill>
        <p:spPr>
          <a:xfrm>
            <a:off x="2516968" y="1747650"/>
            <a:ext cx="431800" cy="635000"/>
          </a:xfrm>
          <a:prstGeom prst="rect">
            <a:avLst/>
          </a:prstGeom>
        </p:spPr>
      </p:pic>
      <p:pic>
        <p:nvPicPr>
          <p:cNvPr id="10" name="Picture 9">
            <a:extLst>
              <a:ext uri="{FF2B5EF4-FFF2-40B4-BE49-F238E27FC236}">
                <a16:creationId xmlns:a16="http://schemas.microsoft.com/office/drawing/2014/main" id="{9D3A13BD-B412-9F68-8D44-90B483D3AC35}"/>
              </a:ext>
            </a:extLst>
          </p:cNvPr>
          <p:cNvPicPr>
            <a:picLocks noChangeAspect="1"/>
          </p:cNvPicPr>
          <p:nvPr/>
        </p:nvPicPr>
        <p:blipFill>
          <a:blip r:embed="rId3"/>
          <a:stretch>
            <a:fillRect/>
          </a:stretch>
        </p:blipFill>
        <p:spPr>
          <a:xfrm>
            <a:off x="1456254" y="2387883"/>
            <a:ext cx="9011609" cy="2221698"/>
          </a:xfrm>
          <a:prstGeom prst="rect">
            <a:avLst/>
          </a:prstGeom>
        </p:spPr>
      </p:pic>
      <p:sp>
        <p:nvSpPr>
          <p:cNvPr id="11" name="Oval 10">
            <a:extLst>
              <a:ext uri="{FF2B5EF4-FFF2-40B4-BE49-F238E27FC236}">
                <a16:creationId xmlns:a16="http://schemas.microsoft.com/office/drawing/2014/main" id="{FA35E625-400D-2F54-F24B-2968F30ACC94}"/>
              </a:ext>
            </a:extLst>
          </p:cNvPr>
          <p:cNvSpPr/>
          <p:nvPr/>
        </p:nvSpPr>
        <p:spPr>
          <a:xfrm>
            <a:off x="5231432" y="3019037"/>
            <a:ext cx="914400" cy="9144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3F9A8E7-228C-3705-14A5-A1F9A1F98DEB}"/>
              </a:ext>
            </a:extLst>
          </p:cNvPr>
          <p:cNvSpPr/>
          <p:nvPr/>
        </p:nvSpPr>
        <p:spPr>
          <a:xfrm>
            <a:off x="6080502" y="3041532"/>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F58BCC03-FADB-437F-A1DE-312FF9530549}"/>
              </a:ext>
            </a:extLst>
          </p:cNvPr>
          <p:cNvPicPr>
            <a:picLocks noChangeAspect="1"/>
          </p:cNvPicPr>
          <p:nvPr/>
        </p:nvPicPr>
        <p:blipFill>
          <a:blip r:embed="rId4"/>
          <a:stretch>
            <a:fillRect/>
          </a:stretch>
        </p:blipFill>
        <p:spPr>
          <a:xfrm>
            <a:off x="6398002" y="1747650"/>
            <a:ext cx="1193800" cy="317500"/>
          </a:xfrm>
          <a:prstGeom prst="rect">
            <a:avLst/>
          </a:prstGeom>
        </p:spPr>
      </p:pic>
      <p:pic>
        <p:nvPicPr>
          <p:cNvPr id="14" name="Picture 13">
            <a:extLst>
              <a:ext uri="{FF2B5EF4-FFF2-40B4-BE49-F238E27FC236}">
                <a16:creationId xmlns:a16="http://schemas.microsoft.com/office/drawing/2014/main" id="{F19C79FE-E071-1D99-FD16-679EA59DBA24}"/>
              </a:ext>
            </a:extLst>
          </p:cNvPr>
          <p:cNvPicPr>
            <a:picLocks noChangeAspect="1"/>
          </p:cNvPicPr>
          <p:nvPr/>
        </p:nvPicPr>
        <p:blipFill rotWithShape="1">
          <a:blip r:embed="rId5"/>
          <a:srcRect b="69737"/>
          <a:stretch/>
        </p:blipFill>
        <p:spPr>
          <a:xfrm>
            <a:off x="7178563" y="6277893"/>
            <a:ext cx="3289300" cy="365125"/>
          </a:xfrm>
          <a:prstGeom prst="rect">
            <a:avLst/>
          </a:prstGeom>
        </p:spPr>
      </p:pic>
    </p:spTree>
    <p:extLst>
      <p:ext uri="{BB962C8B-B14F-4D97-AF65-F5344CB8AC3E}">
        <p14:creationId xmlns:p14="http://schemas.microsoft.com/office/powerpoint/2010/main" val="952382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008-9C83-F334-546E-DB078202A370}"/>
              </a:ext>
            </a:extLst>
          </p:cNvPr>
          <p:cNvSpPr>
            <a:spLocks noGrp="1"/>
          </p:cNvSpPr>
          <p:nvPr>
            <p:ph type="title"/>
          </p:nvPr>
        </p:nvSpPr>
        <p:spPr/>
        <p:txBody>
          <a:bodyPr/>
          <a:lstStyle/>
          <a:p>
            <a:r>
              <a:rPr lang="en-US" dirty="0"/>
              <a:t>Final low-Mach Equation Set</a:t>
            </a:r>
          </a:p>
        </p:txBody>
      </p:sp>
      <p:sp>
        <p:nvSpPr>
          <p:cNvPr id="3" name="Slide Number Placeholder 2">
            <a:extLst>
              <a:ext uri="{FF2B5EF4-FFF2-40B4-BE49-F238E27FC236}">
                <a16:creationId xmlns:a16="http://schemas.microsoft.com/office/drawing/2014/main" id="{9F1C6159-F373-4A51-E172-097F9F0D244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5A1D8B3-2B62-DB7D-CD26-AFDC028C1FF5}"/>
              </a:ext>
            </a:extLst>
          </p:cNvPr>
          <p:cNvSpPr>
            <a:spLocks noGrp="1"/>
          </p:cNvSpPr>
          <p:nvPr>
            <p:ph sz="quarter" idx="11"/>
          </p:nvPr>
        </p:nvSpPr>
        <p:spPr>
          <a:xfrm>
            <a:off x="647700" y="1409699"/>
            <a:ext cx="11049000" cy="5187043"/>
          </a:xfrm>
        </p:spPr>
        <p:txBody>
          <a:bodyPr>
            <a:normAutofit/>
          </a:bodyPr>
          <a:lstStyle/>
          <a:p>
            <a:r>
              <a:rPr lang="en-US" dirty="0"/>
              <a:t>The resulting Equation set is as follows:</a:t>
            </a:r>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Equation of state given by the thermodynamic pressure:</a:t>
            </a:r>
          </a:p>
          <a:p>
            <a:pPr marL="342900" indent="-342900">
              <a:buFont typeface="Arial" panose="020B0604020202020204" pitchFamily="34" charset="0"/>
              <a:buChar char="•"/>
            </a:pPr>
            <a:r>
              <a:rPr lang="en-US" dirty="0"/>
              <a:t>Energy transport is only required when the system modeled has a temperature difference</a:t>
            </a:r>
          </a:p>
          <a:p>
            <a:endParaRPr lang="en-US" dirty="0"/>
          </a:p>
          <a:p>
            <a:r>
              <a:rPr lang="en-US" u="sng" dirty="0"/>
              <a:t>EOS does not provide an equation for closure</a:t>
            </a:r>
            <a:r>
              <a:rPr lang="en-US" dirty="0"/>
              <a:t>:  alternative approach is required for motion pressure! </a:t>
            </a:r>
          </a:p>
          <a:p>
            <a:endParaRPr lang="en-US" dirty="0"/>
          </a:p>
        </p:txBody>
      </p:sp>
      <p:pic>
        <p:nvPicPr>
          <p:cNvPr id="8" name="Picture 7">
            <a:extLst>
              <a:ext uri="{FF2B5EF4-FFF2-40B4-BE49-F238E27FC236}">
                <a16:creationId xmlns:a16="http://schemas.microsoft.com/office/drawing/2014/main" id="{DF49D567-B935-D1AD-34C2-754AF580A4B8}"/>
              </a:ext>
            </a:extLst>
          </p:cNvPr>
          <p:cNvPicPr>
            <a:picLocks noChangeAspect="1"/>
          </p:cNvPicPr>
          <p:nvPr/>
        </p:nvPicPr>
        <p:blipFill>
          <a:blip r:embed="rId2"/>
          <a:stretch>
            <a:fillRect/>
          </a:stretch>
        </p:blipFill>
        <p:spPr>
          <a:xfrm>
            <a:off x="7784489" y="4392524"/>
            <a:ext cx="1270000" cy="584200"/>
          </a:xfrm>
          <a:prstGeom prst="rect">
            <a:avLst/>
          </a:prstGeom>
        </p:spPr>
      </p:pic>
      <p:sp>
        <p:nvSpPr>
          <p:cNvPr id="9" name="Right Brace 8">
            <a:extLst>
              <a:ext uri="{FF2B5EF4-FFF2-40B4-BE49-F238E27FC236}">
                <a16:creationId xmlns:a16="http://schemas.microsoft.com/office/drawing/2014/main" id="{F2D3ADEB-B55C-41B5-4BA6-BFC0051115E9}"/>
              </a:ext>
            </a:extLst>
          </p:cNvPr>
          <p:cNvSpPr/>
          <p:nvPr/>
        </p:nvSpPr>
        <p:spPr>
          <a:xfrm>
            <a:off x="7902223" y="1898787"/>
            <a:ext cx="631577" cy="2197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AE90D182-3070-720D-4C27-258CEE25225E}"/>
              </a:ext>
            </a:extLst>
          </p:cNvPr>
          <p:cNvSpPr/>
          <p:nvPr/>
        </p:nvSpPr>
        <p:spPr>
          <a:xfrm>
            <a:off x="8571076" y="2812671"/>
            <a:ext cx="1029449" cy="369332"/>
          </a:xfrm>
          <a:prstGeom prst="rect">
            <a:avLst/>
          </a:prstGeom>
        </p:spPr>
        <p:txBody>
          <a:bodyPr wrap="none">
            <a:spAutoFit/>
          </a:bodyPr>
          <a:lstStyle/>
          <a:p>
            <a:r>
              <a:rPr lang="en-US" u="sng" dirty="0">
                <a:latin typeface="Open Sans" panose="020B0606030504020204" pitchFamily="34" charset="0"/>
                <a:ea typeface="Open Sans" panose="020B0606030504020204" pitchFamily="34" charset="0"/>
                <a:cs typeface="Open Sans" panose="020B0606030504020204" pitchFamily="34" charset="0"/>
              </a:rPr>
              <a:t>2+nDim</a:t>
            </a:r>
          </a:p>
        </p:txBody>
      </p:sp>
      <p:pic>
        <p:nvPicPr>
          <p:cNvPr id="11" name="Picture 10">
            <a:extLst>
              <a:ext uri="{FF2B5EF4-FFF2-40B4-BE49-F238E27FC236}">
                <a16:creationId xmlns:a16="http://schemas.microsoft.com/office/drawing/2014/main" id="{A7F2705D-8D4A-5311-EB68-F9CD7C1082C4}"/>
              </a:ext>
            </a:extLst>
          </p:cNvPr>
          <p:cNvPicPr>
            <a:picLocks noChangeAspect="1"/>
          </p:cNvPicPr>
          <p:nvPr/>
        </p:nvPicPr>
        <p:blipFill>
          <a:blip r:embed="rId3"/>
          <a:stretch>
            <a:fillRect/>
          </a:stretch>
        </p:blipFill>
        <p:spPr>
          <a:xfrm>
            <a:off x="2450489" y="1915605"/>
            <a:ext cx="5334000" cy="2197100"/>
          </a:xfrm>
          <a:prstGeom prst="rect">
            <a:avLst/>
          </a:prstGeom>
        </p:spPr>
      </p:pic>
    </p:spTree>
    <p:extLst>
      <p:ext uri="{BB962C8B-B14F-4D97-AF65-F5344CB8AC3E}">
        <p14:creationId xmlns:p14="http://schemas.microsoft.com/office/powerpoint/2010/main" val="1530877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38C0-D9F6-F702-E67E-E883FF475D79}"/>
              </a:ext>
            </a:extLst>
          </p:cNvPr>
          <p:cNvSpPr>
            <a:spLocks noGrp="1"/>
          </p:cNvSpPr>
          <p:nvPr>
            <p:ph type="title"/>
          </p:nvPr>
        </p:nvSpPr>
        <p:spPr/>
        <p:txBody>
          <a:bodyPr/>
          <a:lstStyle/>
          <a:p>
            <a:r>
              <a:rPr lang="en-US" dirty="0"/>
              <a:t>The Final low-Mach Number Equation Set: Ramifications</a:t>
            </a:r>
          </a:p>
        </p:txBody>
      </p:sp>
      <p:sp>
        <p:nvSpPr>
          <p:cNvPr id="3" name="Slide Number Placeholder 2">
            <a:extLst>
              <a:ext uri="{FF2B5EF4-FFF2-40B4-BE49-F238E27FC236}">
                <a16:creationId xmlns:a16="http://schemas.microsoft.com/office/drawing/2014/main" id="{AC26519A-1579-3272-8985-720379E619CA}"/>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FAEC017-856B-5C00-AED8-9A984970B44B}"/>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We have effectively filtered out the acoustics, i.e., the wave speed is infinitely fast</a:t>
            </a:r>
          </a:p>
          <a:p>
            <a:pPr marL="342900" indent="-342900">
              <a:buFont typeface="Arial" panose="020B0604020202020204" pitchFamily="34" charset="0"/>
              <a:buChar char="•"/>
            </a:pPr>
            <a:r>
              <a:rPr lang="en-US" dirty="0"/>
              <a:t>DOF/Equation system is: </a:t>
            </a:r>
            <a:r>
              <a:rPr lang="en-US" dirty="0">
                <a:latin typeface="symbol" charset="2"/>
              </a:rPr>
              <a:t>r</a:t>
            </a:r>
            <a:r>
              <a:rPr lang="en-US" dirty="0"/>
              <a:t>, p</a:t>
            </a:r>
            <a:r>
              <a:rPr lang="en-US" baseline="30000" dirty="0"/>
              <a:t>m</a:t>
            </a:r>
            <a:r>
              <a:rPr lang="en-US" dirty="0"/>
              <a:t>, </a:t>
            </a:r>
            <a:r>
              <a:rPr lang="en-US" dirty="0" err="1"/>
              <a:t>u</a:t>
            </a:r>
            <a:r>
              <a:rPr lang="en-US" baseline="-25000" dirty="0" err="1"/>
              <a:t>i</a:t>
            </a:r>
            <a:r>
              <a:rPr lang="en-US" dirty="0"/>
              <a:t>, h; </a:t>
            </a:r>
            <a:r>
              <a:rPr lang="en-US" dirty="0" err="1"/>
              <a:t>p</a:t>
            </a:r>
            <a:r>
              <a:rPr lang="en-US" baseline="30000" dirty="0" err="1"/>
              <a:t>t</a:t>
            </a:r>
            <a:r>
              <a:rPr lang="en-US" dirty="0"/>
              <a:t> is a constant for an open domain</a:t>
            </a:r>
          </a:p>
          <a:p>
            <a:pPr marL="342900" indent="-342900">
              <a:buFont typeface="Arial" panose="020B0604020202020204" pitchFamily="34" charset="0"/>
              <a:buChar char="•"/>
            </a:pPr>
            <a:endParaRPr lang="en-US" dirty="0"/>
          </a:p>
          <a:p>
            <a:r>
              <a:rPr lang="en-US" dirty="0"/>
              <a:t>In practice, a functional form for the motion pressure is derived and known as a Pressure Poisson Equation (PPE):</a:t>
            </a:r>
          </a:p>
          <a:p>
            <a:endParaRPr lang="en-US" dirty="0"/>
          </a:p>
          <a:p>
            <a:endParaRPr lang="en-US" dirty="0"/>
          </a:p>
          <a:p>
            <a:endParaRPr lang="en-US" dirty="0"/>
          </a:p>
          <a:p>
            <a:endParaRPr lang="en-US" dirty="0"/>
          </a:p>
          <a:p>
            <a:r>
              <a:rPr lang="en-US" dirty="0"/>
              <a:t>With the continuity equation serving as a mass balance constraint</a:t>
            </a:r>
          </a:p>
          <a:p>
            <a:pPr marL="342900" indent="-342900">
              <a:buFont typeface="Arial" panose="020B0604020202020204" pitchFamily="34" charset="0"/>
              <a:buChar char="•"/>
            </a:pPr>
            <a:r>
              <a:rPr lang="en-US" dirty="0"/>
              <a:t>Note that we have introduced an Elliptic nature of the equation set</a:t>
            </a:r>
          </a:p>
          <a:p>
            <a:pPr marL="342900" indent="-342900">
              <a:buFont typeface="Arial" panose="020B0604020202020204" pitchFamily="34" charset="0"/>
              <a:buChar char="•"/>
            </a:pPr>
            <a:r>
              <a:rPr lang="en-US" dirty="0"/>
              <a:t>Momentum and other equations can be implicit of explicitly solved, however, the Pressure Poisson Equation requires an implicit solve with dedicated solvers, e.g., multi-grid methods</a:t>
            </a:r>
          </a:p>
          <a:p>
            <a:endParaRPr lang="en-US" dirty="0"/>
          </a:p>
        </p:txBody>
      </p:sp>
      <p:pic>
        <p:nvPicPr>
          <p:cNvPr id="5" name="Picture 4">
            <a:extLst>
              <a:ext uri="{FF2B5EF4-FFF2-40B4-BE49-F238E27FC236}">
                <a16:creationId xmlns:a16="http://schemas.microsoft.com/office/drawing/2014/main" id="{F53382C5-B90E-3E3B-C066-0709ABF4A562}"/>
              </a:ext>
            </a:extLst>
          </p:cNvPr>
          <p:cNvPicPr>
            <a:picLocks noChangeAspect="1"/>
          </p:cNvPicPr>
          <p:nvPr/>
        </p:nvPicPr>
        <p:blipFill>
          <a:blip r:embed="rId2"/>
          <a:stretch>
            <a:fillRect/>
          </a:stretch>
        </p:blipFill>
        <p:spPr>
          <a:xfrm>
            <a:off x="2618352" y="3535551"/>
            <a:ext cx="4165600" cy="685800"/>
          </a:xfrm>
          <a:prstGeom prst="rect">
            <a:avLst/>
          </a:prstGeom>
        </p:spPr>
      </p:pic>
    </p:spTree>
    <p:extLst>
      <p:ext uri="{BB962C8B-B14F-4D97-AF65-F5344CB8AC3E}">
        <p14:creationId xmlns:p14="http://schemas.microsoft.com/office/powerpoint/2010/main" val="200044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55DB-5E02-B376-3F3F-6A2ECE7E3E72}"/>
              </a:ext>
            </a:extLst>
          </p:cNvPr>
          <p:cNvSpPr>
            <a:spLocks noGrp="1"/>
          </p:cNvSpPr>
          <p:nvPr>
            <p:ph type="title"/>
          </p:nvPr>
        </p:nvSpPr>
        <p:spPr/>
        <p:txBody>
          <a:bodyPr/>
          <a:lstStyle/>
          <a:p>
            <a:r>
              <a:rPr lang="en-US" dirty="0"/>
              <a:t>Why ”pressure projection”?</a:t>
            </a:r>
          </a:p>
        </p:txBody>
      </p:sp>
      <p:sp>
        <p:nvSpPr>
          <p:cNvPr id="3" name="Slide Number Placeholder 2">
            <a:extLst>
              <a:ext uri="{FF2B5EF4-FFF2-40B4-BE49-F238E27FC236}">
                <a16:creationId xmlns:a16="http://schemas.microsoft.com/office/drawing/2014/main" id="{73D96D1D-FFBC-09F5-D684-FEE9B30AFEF6}"/>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A083897-20D5-44E9-A55E-B7AAAB04760D}"/>
              </a:ext>
            </a:extLst>
          </p:cNvPr>
          <p:cNvSpPr>
            <a:spLocks noGrp="1"/>
          </p:cNvSpPr>
          <p:nvPr>
            <p:ph sz="quarter" idx="11"/>
          </p:nvPr>
        </p:nvSpPr>
        <p:spPr/>
        <p:txBody>
          <a:bodyPr/>
          <a:lstStyle/>
          <a:p>
            <a:r>
              <a:rPr lang="en-US" dirty="0"/>
              <a:t>From Domino, 2006 “﻿</a:t>
            </a:r>
            <a:r>
              <a:rPr lang="en-US" i="1" dirty="0"/>
              <a:t>Toward verification of formal time accuracy for a family of approximate projection methods using the method of manufactured solutions</a:t>
            </a:r>
            <a:r>
              <a:rPr lang="en-US" dirty="0"/>
              <a:t>”</a:t>
            </a:r>
          </a:p>
        </p:txBody>
      </p:sp>
      <p:pic>
        <p:nvPicPr>
          <p:cNvPr id="5" name="Picture 4">
            <a:extLst>
              <a:ext uri="{FF2B5EF4-FFF2-40B4-BE49-F238E27FC236}">
                <a16:creationId xmlns:a16="http://schemas.microsoft.com/office/drawing/2014/main" id="{2D11255A-5202-4D51-CB67-EA52393872B7}"/>
              </a:ext>
            </a:extLst>
          </p:cNvPr>
          <p:cNvPicPr>
            <a:picLocks noChangeAspect="1"/>
          </p:cNvPicPr>
          <p:nvPr/>
        </p:nvPicPr>
        <p:blipFill>
          <a:blip r:embed="rId2"/>
          <a:stretch>
            <a:fillRect/>
          </a:stretch>
        </p:blipFill>
        <p:spPr>
          <a:xfrm>
            <a:off x="854080" y="2104368"/>
            <a:ext cx="7375958" cy="4689063"/>
          </a:xfrm>
          <a:prstGeom prst="rect">
            <a:avLst/>
          </a:prstGeom>
        </p:spPr>
      </p:pic>
      <p:sp>
        <p:nvSpPr>
          <p:cNvPr id="7" name="Content Placeholder 3">
            <a:extLst>
              <a:ext uri="{FF2B5EF4-FFF2-40B4-BE49-F238E27FC236}">
                <a16:creationId xmlns:a16="http://schemas.microsoft.com/office/drawing/2014/main" id="{21C30392-F1E3-91B3-2A11-D5AF4E5B1E5E}"/>
              </a:ext>
            </a:extLst>
          </p:cNvPr>
          <p:cNvSpPr txBox="1">
            <a:spLocks/>
          </p:cNvSpPr>
          <p:nvPr/>
        </p:nvSpPr>
        <p:spPr>
          <a:xfrm>
            <a:off x="8381781" y="2849762"/>
            <a:ext cx="3521299" cy="23576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For a solenoidal vector, div(u) is zero and P is an “idempotent” projection, i.e., P=P</a:t>
            </a:r>
            <a:r>
              <a:rPr lang="en-US" baseline="30000" dirty="0"/>
              <a:t>2</a:t>
            </a:r>
          </a:p>
          <a:p>
            <a:pPr marL="342900" indent="-342900">
              <a:buFont typeface="Arial" panose="020B0604020202020204" pitchFamily="34" charset="0"/>
              <a:buChar char="•"/>
            </a:pPr>
            <a:r>
              <a:rPr lang="en-US" dirty="0"/>
              <a:t>Otherwise, P is an affine-projection operator</a:t>
            </a:r>
          </a:p>
          <a:p>
            <a:endParaRPr lang="en-US" dirty="0"/>
          </a:p>
        </p:txBody>
      </p:sp>
    </p:spTree>
    <p:extLst>
      <p:ext uri="{BB962C8B-B14F-4D97-AF65-F5344CB8AC3E}">
        <p14:creationId xmlns:p14="http://schemas.microsoft.com/office/powerpoint/2010/main" val="70881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55DB-5E02-B376-3F3F-6A2ECE7E3E72}"/>
              </a:ext>
            </a:extLst>
          </p:cNvPr>
          <p:cNvSpPr>
            <a:spLocks noGrp="1"/>
          </p:cNvSpPr>
          <p:nvPr>
            <p:ph type="title"/>
          </p:nvPr>
        </p:nvSpPr>
        <p:spPr/>
        <p:txBody>
          <a:bodyPr/>
          <a:lstStyle/>
          <a:p>
            <a:r>
              <a:rPr lang="en-US" dirty="0"/>
              <a:t>Why ”pressure projection”?</a:t>
            </a:r>
          </a:p>
        </p:txBody>
      </p:sp>
      <p:sp>
        <p:nvSpPr>
          <p:cNvPr id="3" name="Slide Number Placeholder 2">
            <a:extLst>
              <a:ext uri="{FF2B5EF4-FFF2-40B4-BE49-F238E27FC236}">
                <a16:creationId xmlns:a16="http://schemas.microsoft.com/office/drawing/2014/main" id="{73D96D1D-FFBC-09F5-D684-FEE9B30AFEF6}"/>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A083897-20D5-44E9-A55E-B7AAAB04760D}"/>
              </a:ext>
            </a:extLst>
          </p:cNvPr>
          <p:cNvSpPr>
            <a:spLocks noGrp="1"/>
          </p:cNvSpPr>
          <p:nvPr>
            <p:ph sz="quarter" idx="11"/>
          </p:nvPr>
        </p:nvSpPr>
        <p:spPr/>
        <p:txBody>
          <a:bodyPr/>
          <a:lstStyle/>
          <a:p>
            <a:r>
              <a:rPr lang="en-US" dirty="0"/>
              <a:t>From Domino, 2006 “﻿</a:t>
            </a:r>
            <a:r>
              <a:rPr lang="en-US" i="1" dirty="0"/>
              <a:t>Toward verification of formal time accuracy for a family of approximate projection methods using the method of manufactured solutions</a:t>
            </a:r>
            <a:r>
              <a:rPr lang="en-US" dirty="0"/>
              <a:t>”</a:t>
            </a:r>
          </a:p>
        </p:txBody>
      </p:sp>
      <p:pic>
        <p:nvPicPr>
          <p:cNvPr id="6" name="Picture 5">
            <a:extLst>
              <a:ext uri="{FF2B5EF4-FFF2-40B4-BE49-F238E27FC236}">
                <a16:creationId xmlns:a16="http://schemas.microsoft.com/office/drawing/2014/main" id="{D2B7B46C-E8EE-3B9C-9FD0-CB09572F4FA9}"/>
              </a:ext>
            </a:extLst>
          </p:cNvPr>
          <p:cNvPicPr>
            <a:picLocks noChangeAspect="1"/>
          </p:cNvPicPr>
          <p:nvPr/>
        </p:nvPicPr>
        <p:blipFill>
          <a:blip r:embed="rId2"/>
          <a:stretch>
            <a:fillRect/>
          </a:stretch>
        </p:blipFill>
        <p:spPr>
          <a:xfrm>
            <a:off x="740229" y="2554328"/>
            <a:ext cx="9502702" cy="3839136"/>
          </a:xfrm>
          <a:prstGeom prst="rect">
            <a:avLst/>
          </a:prstGeom>
        </p:spPr>
      </p:pic>
    </p:spTree>
    <p:extLst>
      <p:ext uri="{BB962C8B-B14F-4D97-AF65-F5344CB8AC3E}">
        <p14:creationId xmlns:p14="http://schemas.microsoft.com/office/powerpoint/2010/main" val="398402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DD70-054A-4948-D01C-01ED3FC6EBEF}"/>
              </a:ext>
            </a:extLst>
          </p:cNvPr>
          <p:cNvSpPr>
            <a:spLocks noGrp="1"/>
          </p:cNvSpPr>
          <p:nvPr>
            <p:ph type="title"/>
          </p:nvPr>
        </p:nvSpPr>
        <p:spPr/>
        <p:txBody>
          <a:bodyPr/>
          <a:lstStyle/>
          <a:p>
            <a:r>
              <a:rPr lang="en-US" dirty="0"/>
              <a:t>Classic Pressure Poisson System</a:t>
            </a:r>
          </a:p>
        </p:txBody>
      </p:sp>
      <p:sp>
        <p:nvSpPr>
          <p:cNvPr id="3" name="Slide Number Placeholder 2">
            <a:extLst>
              <a:ext uri="{FF2B5EF4-FFF2-40B4-BE49-F238E27FC236}">
                <a16:creationId xmlns:a16="http://schemas.microsoft.com/office/drawing/2014/main" id="{49BC375A-6FC2-6E26-908B-09F073B0E452}"/>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B66BDCD9-7E6A-7D39-AEE5-3A5E9727C52C}"/>
              </a:ext>
            </a:extLst>
          </p:cNvPr>
          <p:cNvSpPr>
            <a:spLocks noGrp="1"/>
          </p:cNvSpPr>
          <p:nvPr>
            <p:ph sz="quarter" idx="11"/>
          </p:nvPr>
        </p:nvSpPr>
        <p:spPr>
          <a:xfrm>
            <a:off x="647700" y="1409700"/>
            <a:ext cx="11049000" cy="5426812"/>
          </a:xfrm>
        </p:spPr>
        <p:txBody>
          <a:bodyPr/>
          <a:lstStyle/>
          <a:p>
            <a:r>
              <a:rPr lang="en-US" dirty="0"/>
              <a:t>Hodge Decomposition:</a:t>
            </a:r>
          </a:p>
          <a:p>
            <a:endParaRPr lang="en-US" dirty="0"/>
          </a:p>
          <a:p>
            <a:endParaRPr lang="en-US" dirty="0"/>
          </a:p>
          <a:p>
            <a:r>
              <a:rPr lang="en-US" dirty="0"/>
              <a:t>Taking the divergence:</a:t>
            </a:r>
          </a:p>
          <a:p>
            <a:endParaRPr lang="en-US" dirty="0"/>
          </a:p>
          <a:p>
            <a:endParaRPr lang="en-US" dirty="0"/>
          </a:p>
          <a:p>
            <a:endParaRPr lang="en-US" dirty="0"/>
          </a:p>
          <a:p>
            <a:r>
              <a:rPr lang="en-US" dirty="0"/>
              <a:t>While enforcing continuity:</a:t>
            </a:r>
          </a:p>
          <a:p>
            <a:endParaRPr lang="en-US" dirty="0"/>
          </a:p>
          <a:p>
            <a:endParaRPr lang="en-US" dirty="0"/>
          </a:p>
          <a:p>
            <a:r>
              <a:rPr lang="en-US" dirty="0"/>
              <a:t>Finally, the projection step:</a:t>
            </a:r>
          </a:p>
        </p:txBody>
      </p:sp>
      <p:pic>
        <p:nvPicPr>
          <p:cNvPr id="8" name="Picture 7">
            <a:extLst>
              <a:ext uri="{FF2B5EF4-FFF2-40B4-BE49-F238E27FC236}">
                <a16:creationId xmlns:a16="http://schemas.microsoft.com/office/drawing/2014/main" id="{7612F654-BBE6-FE79-139B-851E6A22CA90}"/>
              </a:ext>
            </a:extLst>
          </p:cNvPr>
          <p:cNvPicPr>
            <a:picLocks noChangeAspect="1"/>
          </p:cNvPicPr>
          <p:nvPr/>
        </p:nvPicPr>
        <p:blipFill>
          <a:blip r:embed="rId2"/>
          <a:stretch>
            <a:fillRect/>
          </a:stretch>
        </p:blipFill>
        <p:spPr>
          <a:xfrm>
            <a:off x="3668256" y="1243749"/>
            <a:ext cx="2222500" cy="647700"/>
          </a:xfrm>
          <a:prstGeom prst="rect">
            <a:avLst/>
          </a:prstGeom>
        </p:spPr>
      </p:pic>
      <p:pic>
        <p:nvPicPr>
          <p:cNvPr id="9" name="Picture 8">
            <a:extLst>
              <a:ext uri="{FF2B5EF4-FFF2-40B4-BE49-F238E27FC236}">
                <a16:creationId xmlns:a16="http://schemas.microsoft.com/office/drawing/2014/main" id="{9674D35E-871A-16CF-6F8E-8A7C7784E406}"/>
              </a:ext>
            </a:extLst>
          </p:cNvPr>
          <p:cNvPicPr>
            <a:picLocks noChangeAspect="1"/>
          </p:cNvPicPr>
          <p:nvPr/>
        </p:nvPicPr>
        <p:blipFill>
          <a:blip r:embed="rId3"/>
          <a:stretch>
            <a:fillRect/>
          </a:stretch>
        </p:blipFill>
        <p:spPr>
          <a:xfrm>
            <a:off x="3668256" y="2414411"/>
            <a:ext cx="3136900" cy="685800"/>
          </a:xfrm>
          <a:prstGeom prst="rect">
            <a:avLst/>
          </a:prstGeom>
        </p:spPr>
      </p:pic>
      <p:pic>
        <p:nvPicPr>
          <p:cNvPr id="10" name="Picture 9">
            <a:extLst>
              <a:ext uri="{FF2B5EF4-FFF2-40B4-BE49-F238E27FC236}">
                <a16:creationId xmlns:a16="http://schemas.microsoft.com/office/drawing/2014/main" id="{7581BAC6-F457-A129-19C1-BC04E36114E3}"/>
              </a:ext>
            </a:extLst>
          </p:cNvPr>
          <p:cNvPicPr>
            <a:picLocks noChangeAspect="1"/>
          </p:cNvPicPr>
          <p:nvPr/>
        </p:nvPicPr>
        <p:blipFill>
          <a:blip r:embed="rId4"/>
          <a:stretch>
            <a:fillRect/>
          </a:stretch>
        </p:blipFill>
        <p:spPr>
          <a:xfrm>
            <a:off x="4013200" y="4104922"/>
            <a:ext cx="2159000" cy="647700"/>
          </a:xfrm>
          <a:prstGeom prst="rect">
            <a:avLst/>
          </a:prstGeom>
        </p:spPr>
      </p:pic>
      <p:pic>
        <p:nvPicPr>
          <p:cNvPr id="11" name="Picture 10">
            <a:extLst>
              <a:ext uri="{FF2B5EF4-FFF2-40B4-BE49-F238E27FC236}">
                <a16:creationId xmlns:a16="http://schemas.microsoft.com/office/drawing/2014/main" id="{1A73C471-9DEA-9EF4-5953-EA88E35830F4}"/>
              </a:ext>
            </a:extLst>
          </p:cNvPr>
          <p:cNvPicPr>
            <a:picLocks noChangeAspect="1"/>
          </p:cNvPicPr>
          <p:nvPr/>
        </p:nvPicPr>
        <p:blipFill>
          <a:blip r:embed="rId5"/>
          <a:stretch>
            <a:fillRect/>
          </a:stretch>
        </p:blipFill>
        <p:spPr>
          <a:xfrm>
            <a:off x="4235450" y="5290401"/>
            <a:ext cx="2413000" cy="647700"/>
          </a:xfrm>
          <a:prstGeom prst="rect">
            <a:avLst/>
          </a:prstGeom>
        </p:spPr>
      </p:pic>
    </p:spTree>
    <p:extLst>
      <p:ext uri="{BB962C8B-B14F-4D97-AF65-F5344CB8AC3E}">
        <p14:creationId xmlns:p14="http://schemas.microsoft.com/office/powerpoint/2010/main" val="8522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DD70-054A-4948-D01C-01ED3FC6EBEF}"/>
              </a:ext>
            </a:extLst>
          </p:cNvPr>
          <p:cNvSpPr>
            <a:spLocks noGrp="1"/>
          </p:cNvSpPr>
          <p:nvPr>
            <p:ph type="title"/>
          </p:nvPr>
        </p:nvSpPr>
        <p:spPr/>
        <p:txBody>
          <a:bodyPr/>
          <a:lstStyle/>
          <a:p>
            <a:r>
              <a:rPr lang="en-US" dirty="0"/>
              <a:t>Classic Pressure Poisson System</a:t>
            </a:r>
          </a:p>
        </p:txBody>
      </p:sp>
      <p:sp>
        <p:nvSpPr>
          <p:cNvPr id="3" name="Slide Number Placeholder 2">
            <a:extLst>
              <a:ext uri="{FF2B5EF4-FFF2-40B4-BE49-F238E27FC236}">
                <a16:creationId xmlns:a16="http://schemas.microsoft.com/office/drawing/2014/main" id="{49BC375A-6FC2-6E26-908B-09F073B0E452}"/>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B66BDCD9-7E6A-7D39-AEE5-3A5E9727C52C}"/>
              </a:ext>
            </a:extLst>
          </p:cNvPr>
          <p:cNvSpPr>
            <a:spLocks noGrp="1"/>
          </p:cNvSpPr>
          <p:nvPr>
            <p:ph sz="quarter" idx="11"/>
          </p:nvPr>
        </p:nvSpPr>
        <p:spPr>
          <a:xfrm>
            <a:off x="647700" y="1409700"/>
            <a:ext cx="11049000" cy="5426812"/>
          </a:xfrm>
        </p:spPr>
        <p:txBody>
          <a:bodyPr/>
          <a:lstStyle/>
          <a:p>
            <a:r>
              <a:rPr lang="en-US" dirty="0"/>
              <a:t>Hodge Decomposition:</a:t>
            </a:r>
          </a:p>
          <a:p>
            <a:endParaRPr lang="en-US" dirty="0"/>
          </a:p>
          <a:p>
            <a:endParaRPr lang="en-US" dirty="0"/>
          </a:p>
          <a:p>
            <a:r>
              <a:rPr lang="en-US" dirty="0"/>
              <a:t>Taking the divergence:</a:t>
            </a:r>
          </a:p>
          <a:p>
            <a:endParaRPr lang="en-US" dirty="0"/>
          </a:p>
          <a:p>
            <a:endParaRPr lang="en-US" dirty="0"/>
          </a:p>
          <a:p>
            <a:endParaRPr lang="en-US" dirty="0"/>
          </a:p>
          <a:p>
            <a:r>
              <a:rPr lang="en-US" dirty="0"/>
              <a:t>While enforcing continuity:</a:t>
            </a:r>
          </a:p>
          <a:p>
            <a:endParaRPr lang="en-US" dirty="0"/>
          </a:p>
          <a:p>
            <a:endParaRPr lang="en-US" dirty="0"/>
          </a:p>
          <a:p>
            <a:r>
              <a:rPr lang="en-US" dirty="0"/>
              <a:t>Finally, the projection step:</a:t>
            </a:r>
          </a:p>
        </p:txBody>
      </p:sp>
      <p:pic>
        <p:nvPicPr>
          <p:cNvPr id="8" name="Picture 7">
            <a:extLst>
              <a:ext uri="{FF2B5EF4-FFF2-40B4-BE49-F238E27FC236}">
                <a16:creationId xmlns:a16="http://schemas.microsoft.com/office/drawing/2014/main" id="{7612F654-BBE6-FE79-139B-851E6A22CA90}"/>
              </a:ext>
            </a:extLst>
          </p:cNvPr>
          <p:cNvPicPr>
            <a:picLocks noChangeAspect="1"/>
          </p:cNvPicPr>
          <p:nvPr/>
        </p:nvPicPr>
        <p:blipFill>
          <a:blip r:embed="rId2"/>
          <a:stretch>
            <a:fillRect/>
          </a:stretch>
        </p:blipFill>
        <p:spPr>
          <a:xfrm>
            <a:off x="3668256" y="1243749"/>
            <a:ext cx="2222500" cy="647700"/>
          </a:xfrm>
          <a:prstGeom prst="rect">
            <a:avLst/>
          </a:prstGeom>
        </p:spPr>
      </p:pic>
      <p:pic>
        <p:nvPicPr>
          <p:cNvPr id="9" name="Picture 8">
            <a:extLst>
              <a:ext uri="{FF2B5EF4-FFF2-40B4-BE49-F238E27FC236}">
                <a16:creationId xmlns:a16="http://schemas.microsoft.com/office/drawing/2014/main" id="{9674D35E-871A-16CF-6F8E-8A7C7784E406}"/>
              </a:ext>
            </a:extLst>
          </p:cNvPr>
          <p:cNvPicPr>
            <a:picLocks noChangeAspect="1"/>
          </p:cNvPicPr>
          <p:nvPr/>
        </p:nvPicPr>
        <p:blipFill>
          <a:blip r:embed="rId3"/>
          <a:stretch>
            <a:fillRect/>
          </a:stretch>
        </p:blipFill>
        <p:spPr>
          <a:xfrm>
            <a:off x="3668256" y="2414411"/>
            <a:ext cx="3136900" cy="685800"/>
          </a:xfrm>
          <a:prstGeom prst="rect">
            <a:avLst/>
          </a:prstGeom>
        </p:spPr>
      </p:pic>
      <p:pic>
        <p:nvPicPr>
          <p:cNvPr id="10" name="Picture 9">
            <a:extLst>
              <a:ext uri="{FF2B5EF4-FFF2-40B4-BE49-F238E27FC236}">
                <a16:creationId xmlns:a16="http://schemas.microsoft.com/office/drawing/2014/main" id="{7581BAC6-F457-A129-19C1-BC04E36114E3}"/>
              </a:ext>
            </a:extLst>
          </p:cNvPr>
          <p:cNvPicPr>
            <a:picLocks noChangeAspect="1"/>
          </p:cNvPicPr>
          <p:nvPr/>
        </p:nvPicPr>
        <p:blipFill>
          <a:blip r:embed="rId4"/>
          <a:stretch>
            <a:fillRect/>
          </a:stretch>
        </p:blipFill>
        <p:spPr>
          <a:xfrm>
            <a:off x="4013200" y="4104922"/>
            <a:ext cx="2159000" cy="647700"/>
          </a:xfrm>
          <a:prstGeom prst="rect">
            <a:avLst/>
          </a:prstGeom>
        </p:spPr>
      </p:pic>
      <p:pic>
        <p:nvPicPr>
          <p:cNvPr id="11" name="Picture 10">
            <a:extLst>
              <a:ext uri="{FF2B5EF4-FFF2-40B4-BE49-F238E27FC236}">
                <a16:creationId xmlns:a16="http://schemas.microsoft.com/office/drawing/2014/main" id="{1A73C471-9DEA-9EF4-5953-EA88E35830F4}"/>
              </a:ext>
            </a:extLst>
          </p:cNvPr>
          <p:cNvPicPr>
            <a:picLocks noChangeAspect="1"/>
          </p:cNvPicPr>
          <p:nvPr/>
        </p:nvPicPr>
        <p:blipFill>
          <a:blip r:embed="rId5"/>
          <a:stretch>
            <a:fillRect/>
          </a:stretch>
        </p:blipFill>
        <p:spPr>
          <a:xfrm>
            <a:off x="4235450" y="5290401"/>
            <a:ext cx="2413000" cy="647700"/>
          </a:xfrm>
          <a:prstGeom prst="rect">
            <a:avLst/>
          </a:prstGeom>
        </p:spPr>
      </p:pic>
      <p:pic>
        <p:nvPicPr>
          <p:cNvPr id="12" name="Picture 11">
            <a:extLst>
              <a:ext uri="{FF2B5EF4-FFF2-40B4-BE49-F238E27FC236}">
                <a16:creationId xmlns:a16="http://schemas.microsoft.com/office/drawing/2014/main" id="{DDD237E8-0085-5A00-6F3C-F889CD9CC684}"/>
              </a:ext>
            </a:extLst>
          </p:cNvPr>
          <p:cNvPicPr>
            <a:picLocks noChangeAspect="1"/>
          </p:cNvPicPr>
          <p:nvPr/>
        </p:nvPicPr>
        <p:blipFill>
          <a:blip r:embed="rId6"/>
          <a:stretch>
            <a:fillRect/>
          </a:stretch>
        </p:blipFill>
        <p:spPr>
          <a:xfrm>
            <a:off x="8740775" y="5480901"/>
            <a:ext cx="863600" cy="266700"/>
          </a:xfrm>
          <a:prstGeom prst="rect">
            <a:avLst/>
          </a:prstGeom>
        </p:spPr>
      </p:pic>
      <p:sp>
        <p:nvSpPr>
          <p:cNvPr id="13" name="TextBox 12">
            <a:extLst>
              <a:ext uri="{FF2B5EF4-FFF2-40B4-BE49-F238E27FC236}">
                <a16:creationId xmlns:a16="http://schemas.microsoft.com/office/drawing/2014/main" id="{62D01B22-FF2D-6326-0952-0CB8073338CE}"/>
              </a:ext>
            </a:extLst>
          </p:cNvPr>
          <p:cNvSpPr txBox="1"/>
          <p:nvPr/>
        </p:nvSpPr>
        <p:spPr>
          <a:xfrm>
            <a:off x="7299700" y="4788974"/>
            <a:ext cx="0" cy="0"/>
          </a:xfrm>
          <a:prstGeom prst="rect">
            <a:avLst/>
          </a:prstGeom>
        </p:spPr>
        <p:txBody>
          <a:bodyPr vert="horz" wrap="none" lIns="91440" tIns="45720" rIns="91440" bIns="45720" rtlCol="0">
            <a:noAutofit/>
          </a:bodyPr>
          <a:lstStyle/>
          <a:p>
            <a:pPr algn="l"/>
            <a:r>
              <a:rPr lang="en-US" dirty="0"/>
              <a:t>Here is our equation for the motion pressure</a:t>
            </a:r>
          </a:p>
        </p:txBody>
      </p:sp>
    </p:spTree>
    <p:extLst>
      <p:ext uri="{BB962C8B-B14F-4D97-AF65-F5344CB8AC3E}">
        <p14:creationId xmlns:p14="http://schemas.microsoft.com/office/powerpoint/2010/main" val="2233007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pic>
        <p:nvPicPr>
          <p:cNvPr id="5" name="Picture 4">
            <a:extLst>
              <a:ext uri="{FF2B5EF4-FFF2-40B4-BE49-F238E27FC236}">
                <a16:creationId xmlns:a16="http://schemas.microsoft.com/office/drawing/2014/main" id="{C5F35D4F-9367-8BC5-0009-B53179D1CBC8}"/>
              </a:ext>
            </a:extLst>
          </p:cNvPr>
          <p:cNvPicPr>
            <a:picLocks noChangeAspect="1"/>
          </p:cNvPicPr>
          <p:nvPr/>
        </p:nvPicPr>
        <p:blipFill>
          <a:blip r:embed="rId2"/>
          <a:stretch>
            <a:fillRect/>
          </a:stretch>
        </p:blipFill>
        <p:spPr>
          <a:xfrm>
            <a:off x="2250332" y="1957835"/>
            <a:ext cx="7219132" cy="4061965"/>
          </a:xfrm>
          <a:prstGeom prst="rect">
            <a:avLst/>
          </a:prstGeom>
        </p:spPr>
      </p:pic>
      <p:sp>
        <p:nvSpPr>
          <p:cNvPr id="6" name="TextBox 5">
            <a:extLst>
              <a:ext uri="{FF2B5EF4-FFF2-40B4-BE49-F238E27FC236}">
                <a16:creationId xmlns:a16="http://schemas.microsoft.com/office/drawing/2014/main" id="{BEC33A6E-51B1-42FB-F696-DE70D6170F33}"/>
              </a:ext>
            </a:extLst>
          </p:cNvPr>
          <p:cNvSpPr txBox="1"/>
          <p:nvPr/>
        </p:nvSpPr>
        <p:spPr>
          <a:xfrm>
            <a:off x="2507035" y="6362706"/>
            <a:ext cx="1755994" cy="369332"/>
          </a:xfrm>
          <a:prstGeom prst="rect">
            <a:avLst/>
          </a:prstGeom>
          <a:noFill/>
        </p:spPr>
        <p:txBody>
          <a:bodyPr wrap="none" rtlCol="0">
            <a:spAutoFit/>
          </a:bodyPr>
          <a:lstStyle/>
          <a:p>
            <a:r>
              <a:rPr lang="en-US" dirty="0"/>
              <a:t>Maples Pavilion</a:t>
            </a:r>
          </a:p>
        </p:txBody>
      </p:sp>
    </p:spTree>
    <p:extLst>
      <p:ext uri="{BB962C8B-B14F-4D97-AF65-F5344CB8AC3E}">
        <p14:creationId xmlns:p14="http://schemas.microsoft.com/office/powerpoint/2010/main" val="103646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Consider a Variable Density, non-Isothermal Fluid Flow System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a:xfrm>
            <a:off x="647700" y="1409699"/>
            <a:ext cx="7381178" cy="5347939"/>
          </a:xfrm>
        </p:spPr>
        <p:txBody>
          <a:bodyPr>
            <a:normAutofit/>
          </a:bodyPr>
          <a:lstStyle/>
          <a:p>
            <a:pPr marL="342900" indent="-342900">
              <a:buFont typeface="Arial" panose="020B0604020202020204" pitchFamily="34" charset="0"/>
              <a:buChar char="•"/>
            </a:pPr>
            <a:r>
              <a:rPr lang="en-US" dirty="0"/>
              <a:t>Consider the variable density (non-isothermal) equations of motion (momentum and continuity) with energy transport: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          Equation of State (EOS) provides the P and </a:t>
            </a:r>
            <a:r>
              <a:rPr lang="en-US" dirty="0">
                <a:latin typeface="Symbol" pitchFamily="2" charset="2"/>
              </a:rPr>
              <a:t>r</a:t>
            </a:r>
            <a:r>
              <a:rPr lang="en-US" dirty="0"/>
              <a:t> relationship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See </a:t>
            </a:r>
            <a:r>
              <a:rPr lang="en-US" dirty="0" err="1"/>
              <a:t>Paolucci</a:t>
            </a:r>
            <a:r>
              <a:rPr lang="en-US" dirty="0"/>
              <a:t> (1982) or Baum (1978) for the low-Mach pedigree</a:t>
            </a:r>
          </a:p>
          <a:p>
            <a:pPr marL="342900" indent="-342900">
              <a:buFont typeface="Arial" panose="020B0604020202020204" pitchFamily="34" charset="0"/>
              <a:buChar char="•"/>
            </a:pPr>
            <a:r>
              <a:rPr lang="en-US" dirty="0"/>
              <a:t>Number of Equations = (3+nDim) = Number of unknowns</a:t>
            </a:r>
          </a:p>
        </p:txBody>
      </p:sp>
      <p:pic>
        <p:nvPicPr>
          <p:cNvPr id="6" name="Picture 5">
            <a:extLst>
              <a:ext uri="{FF2B5EF4-FFF2-40B4-BE49-F238E27FC236}">
                <a16:creationId xmlns:a16="http://schemas.microsoft.com/office/drawing/2014/main" id="{AA46916A-F809-74FC-2519-B71EC0A97BB8}"/>
              </a:ext>
            </a:extLst>
          </p:cNvPr>
          <p:cNvPicPr>
            <a:picLocks noChangeAspect="1"/>
          </p:cNvPicPr>
          <p:nvPr/>
        </p:nvPicPr>
        <p:blipFill>
          <a:blip r:embed="rId2"/>
          <a:stretch>
            <a:fillRect/>
          </a:stretch>
        </p:blipFill>
        <p:spPr>
          <a:xfrm>
            <a:off x="272584" y="2212528"/>
            <a:ext cx="5842000" cy="2197100"/>
          </a:xfrm>
          <a:prstGeom prst="rect">
            <a:avLst/>
          </a:prstGeom>
        </p:spPr>
      </p:pic>
      <p:sp>
        <p:nvSpPr>
          <p:cNvPr id="7" name="Right Brace 6">
            <a:extLst>
              <a:ext uri="{FF2B5EF4-FFF2-40B4-BE49-F238E27FC236}">
                <a16:creationId xmlns:a16="http://schemas.microsoft.com/office/drawing/2014/main" id="{C0150493-AFC8-5BE4-0A06-89C73E003BBB}"/>
              </a:ext>
            </a:extLst>
          </p:cNvPr>
          <p:cNvSpPr/>
          <p:nvPr/>
        </p:nvSpPr>
        <p:spPr>
          <a:xfrm>
            <a:off x="5858123" y="2285922"/>
            <a:ext cx="631577" cy="22861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28440CAB-2D1A-2897-65AC-929E52D63882}"/>
              </a:ext>
            </a:extLst>
          </p:cNvPr>
          <p:cNvSpPr/>
          <p:nvPr/>
        </p:nvSpPr>
        <p:spPr>
          <a:xfrm>
            <a:off x="6489700" y="3244333"/>
            <a:ext cx="1167307" cy="369332"/>
          </a:xfrm>
          <a:prstGeom prst="rect">
            <a:avLst/>
          </a:prstGeom>
        </p:spPr>
        <p:txBody>
          <a:bodyPr wrap="none">
            <a:spAutoFit/>
          </a:bodyPr>
          <a:lstStyle/>
          <a:p>
            <a:r>
              <a:rPr lang="en-US" u="sng" dirty="0">
                <a:latin typeface="Open Sans" panose="020B0606030504020204" pitchFamily="34" charset="0"/>
                <a:ea typeface="Open Sans" panose="020B0606030504020204" pitchFamily="34" charset="0"/>
                <a:cs typeface="Open Sans" panose="020B0606030504020204" pitchFamily="34" charset="0"/>
              </a:rPr>
              <a:t>(2+nDim)</a:t>
            </a:r>
          </a:p>
        </p:txBody>
      </p:sp>
      <p:pic>
        <p:nvPicPr>
          <p:cNvPr id="11" name="Picture 10">
            <a:extLst>
              <a:ext uri="{FF2B5EF4-FFF2-40B4-BE49-F238E27FC236}">
                <a16:creationId xmlns:a16="http://schemas.microsoft.com/office/drawing/2014/main" id="{7D4A7AFA-4FCF-D7CE-AE78-DA1B8AC00662}"/>
              </a:ext>
            </a:extLst>
          </p:cNvPr>
          <p:cNvPicPr>
            <a:picLocks noChangeAspect="1"/>
          </p:cNvPicPr>
          <p:nvPr/>
        </p:nvPicPr>
        <p:blipFill>
          <a:blip r:embed="rId3"/>
          <a:stretch>
            <a:fillRect/>
          </a:stretch>
        </p:blipFill>
        <p:spPr>
          <a:xfrm>
            <a:off x="114300" y="4771113"/>
            <a:ext cx="1066800" cy="584200"/>
          </a:xfrm>
          <a:prstGeom prst="rect">
            <a:avLst/>
          </a:prstGeom>
        </p:spPr>
      </p:pic>
      <p:sp>
        <p:nvSpPr>
          <p:cNvPr id="15" name="TextBox 14">
            <a:extLst>
              <a:ext uri="{FF2B5EF4-FFF2-40B4-BE49-F238E27FC236}">
                <a16:creationId xmlns:a16="http://schemas.microsoft.com/office/drawing/2014/main" id="{A64E6AC0-205E-ED3C-CE1E-241456ECCF6D}"/>
              </a:ext>
            </a:extLst>
          </p:cNvPr>
          <p:cNvSpPr txBox="1"/>
          <p:nvPr/>
        </p:nvSpPr>
        <p:spPr>
          <a:xfrm>
            <a:off x="8121109" y="2123268"/>
            <a:ext cx="0" cy="0"/>
          </a:xfrm>
          <a:prstGeom prst="rect">
            <a:avLst/>
          </a:prstGeom>
        </p:spPr>
        <p:txBody>
          <a:bodyPr vert="horz" wrap="none" lIns="91440" tIns="45720" rIns="91440" bIns="45720" rtlCol="0">
            <a:noAutofit/>
          </a:bodyPr>
          <a:lstStyle/>
          <a:p>
            <a:pPr algn="l"/>
            <a:r>
              <a:rPr lang="en-US" u="sng" dirty="0"/>
              <a:t>Constitutive Relationships</a:t>
            </a:r>
          </a:p>
        </p:txBody>
      </p:sp>
      <p:pic>
        <p:nvPicPr>
          <p:cNvPr id="16" name="Picture 15">
            <a:extLst>
              <a:ext uri="{FF2B5EF4-FFF2-40B4-BE49-F238E27FC236}">
                <a16:creationId xmlns:a16="http://schemas.microsoft.com/office/drawing/2014/main" id="{81EF67EB-F7E0-31AD-EA23-8D5256A6DB2F}"/>
              </a:ext>
            </a:extLst>
          </p:cNvPr>
          <p:cNvPicPr>
            <a:picLocks noChangeAspect="1"/>
          </p:cNvPicPr>
          <p:nvPr/>
        </p:nvPicPr>
        <p:blipFill>
          <a:blip r:embed="rId4"/>
          <a:stretch>
            <a:fillRect/>
          </a:stretch>
        </p:blipFill>
        <p:spPr>
          <a:xfrm>
            <a:off x="7707610" y="2518368"/>
            <a:ext cx="4292600" cy="33401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pic>
        <p:nvPicPr>
          <p:cNvPr id="5" name="Picture 4">
            <a:extLst>
              <a:ext uri="{FF2B5EF4-FFF2-40B4-BE49-F238E27FC236}">
                <a16:creationId xmlns:a16="http://schemas.microsoft.com/office/drawing/2014/main" id="{C5F35D4F-9367-8BC5-0009-B53179D1CBC8}"/>
              </a:ext>
            </a:extLst>
          </p:cNvPr>
          <p:cNvPicPr>
            <a:picLocks noChangeAspect="1"/>
          </p:cNvPicPr>
          <p:nvPr/>
        </p:nvPicPr>
        <p:blipFill>
          <a:blip r:embed="rId2"/>
          <a:stretch>
            <a:fillRect/>
          </a:stretch>
        </p:blipFill>
        <p:spPr>
          <a:xfrm>
            <a:off x="2250332" y="1957835"/>
            <a:ext cx="7219132" cy="4061965"/>
          </a:xfrm>
          <a:prstGeom prst="rect">
            <a:avLst/>
          </a:prstGeom>
        </p:spPr>
      </p:pic>
      <p:sp>
        <p:nvSpPr>
          <p:cNvPr id="6" name="TextBox 5">
            <a:extLst>
              <a:ext uri="{FF2B5EF4-FFF2-40B4-BE49-F238E27FC236}">
                <a16:creationId xmlns:a16="http://schemas.microsoft.com/office/drawing/2014/main" id="{BEC33A6E-51B1-42FB-F696-DE70D6170F33}"/>
              </a:ext>
            </a:extLst>
          </p:cNvPr>
          <p:cNvSpPr txBox="1"/>
          <p:nvPr/>
        </p:nvSpPr>
        <p:spPr>
          <a:xfrm>
            <a:off x="2507035" y="6362706"/>
            <a:ext cx="1755994" cy="369332"/>
          </a:xfrm>
          <a:prstGeom prst="rect">
            <a:avLst/>
          </a:prstGeom>
          <a:noFill/>
        </p:spPr>
        <p:txBody>
          <a:bodyPr wrap="none" rtlCol="0">
            <a:spAutoFit/>
          </a:bodyPr>
          <a:lstStyle/>
          <a:p>
            <a:r>
              <a:rPr lang="en-US" dirty="0"/>
              <a:t>Maples Pavilion</a:t>
            </a:r>
          </a:p>
        </p:txBody>
      </p:sp>
      <p:pic>
        <p:nvPicPr>
          <p:cNvPr id="7" name="Picture 6">
            <a:extLst>
              <a:ext uri="{FF2B5EF4-FFF2-40B4-BE49-F238E27FC236}">
                <a16:creationId xmlns:a16="http://schemas.microsoft.com/office/drawing/2014/main" id="{80DBC3D1-EFBE-A5C9-B0A9-E8443C2CB68A}"/>
              </a:ext>
            </a:extLst>
          </p:cNvPr>
          <p:cNvPicPr>
            <a:picLocks noChangeAspect="1"/>
          </p:cNvPicPr>
          <p:nvPr/>
        </p:nvPicPr>
        <p:blipFill>
          <a:blip r:embed="rId3"/>
          <a:stretch>
            <a:fillRect/>
          </a:stretch>
        </p:blipFill>
        <p:spPr>
          <a:xfrm>
            <a:off x="441271" y="2248917"/>
            <a:ext cx="1155700" cy="1739900"/>
          </a:xfrm>
          <a:prstGeom prst="rect">
            <a:avLst/>
          </a:prstGeom>
        </p:spPr>
      </p:pic>
    </p:spTree>
    <p:extLst>
      <p:ext uri="{BB962C8B-B14F-4D97-AF65-F5344CB8AC3E}">
        <p14:creationId xmlns:p14="http://schemas.microsoft.com/office/powerpoint/2010/main" val="1132022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pic>
        <p:nvPicPr>
          <p:cNvPr id="5" name="Picture 4">
            <a:extLst>
              <a:ext uri="{FF2B5EF4-FFF2-40B4-BE49-F238E27FC236}">
                <a16:creationId xmlns:a16="http://schemas.microsoft.com/office/drawing/2014/main" id="{C5F35D4F-9367-8BC5-0009-B53179D1CBC8}"/>
              </a:ext>
            </a:extLst>
          </p:cNvPr>
          <p:cNvPicPr>
            <a:picLocks noChangeAspect="1"/>
          </p:cNvPicPr>
          <p:nvPr/>
        </p:nvPicPr>
        <p:blipFill>
          <a:blip r:embed="rId2"/>
          <a:stretch>
            <a:fillRect/>
          </a:stretch>
        </p:blipFill>
        <p:spPr>
          <a:xfrm>
            <a:off x="2250332" y="1957835"/>
            <a:ext cx="7219132" cy="4061965"/>
          </a:xfrm>
          <a:prstGeom prst="rect">
            <a:avLst/>
          </a:prstGeom>
        </p:spPr>
      </p:pic>
      <p:sp>
        <p:nvSpPr>
          <p:cNvPr id="6" name="TextBox 5">
            <a:extLst>
              <a:ext uri="{FF2B5EF4-FFF2-40B4-BE49-F238E27FC236}">
                <a16:creationId xmlns:a16="http://schemas.microsoft.com/office/drawing/2014/main" id="{BEC33A6E-51B1-42FB-F696-DE70D6170F33}"/>
              </a:ext>
            </a:extLst>
          </p:cNvPr>
          <p:cNvSpPr txBox="1"/>
          <p:nvPr/>
        </p:nvSpPr>
        <p:spPr>
          <a:xfrm>
            <a:off x="2507035" y="6362706"/>
            <a:ext cx="1755994" cy="369332"/>
          </a:xfrm>
          <a:prstGeom prst="rect">
            <a:avLst/>
          </a:prstGeom>
          <a:noFill/>
        </p:spPr>
        <p:txBody>
          <a:bodyPr wrap="none" rtlCol="0">
            <a:spAutoFit/>
          </a:bodyPr>
          <a:lstStyle/>
          <a:p>
            <a:r>
              <a:rPr lang="en-US" dirty="0"/>
              <a:t>Maples Pavilion</a:t>
            </a:r>
          </a:p>
        </p:txBody>
      </p:sp>
      <p:pic>
        <p:nvPicPr>
          <p:cNvPr id="7" name="Picture 6">
            <a:extLst>
              <a:ext uri="{FF2B5EF4-FFF2-40B4-BE49-F238E27FC236}">
                <a16:creationId xmlns:a16="http://schemas.microsoft.com/office/drawing/2014/main" id="{80DBC3D1-EFBE-A5C9-B0A9-E8443C2CB68A}"/>
              </a:ext>
            </a:extLst>
          </p:cNvPr>
          <p:cNvPicPr>
            <a:picLocks noChangeAspect="1"/>
          </p:cNvPicPr>
          <p:nvPr/>
        </p:nvPicPr>
        <p:blipFill>
          <a:blip r:embed="rId3"/>
          <a:stretch>
            <a:fillRect/>
          </a:stretch>
        </p:blipFill>
        <p:spPr>
          <a:xfrm>
            <a:off x="441271" y="2248917"/>
            <a:ext cx="1155700" cy="1739900"/>
          </a:xfrm>
          <a:prstGeom prst="rect">
            <a:avLst/>
          </a:prstGeom>
        </p:spPr>
      </p:pic>
      <p:pic>
        <p:nvPicPr>
          <p:cNvPr id="8" name="Picture 7">
            <a:extLst>
              <a:ext uri="{FF2B5EF4-FFF2-40B4-BE49-F238E27FC236}">
                <a16:creationId xmlns:a16="http://schemas.microsoft.com/office/drawing/2014/main" id="{C51E8F66-6AD7-77D1-EF3A-B15FB0F4A3BE}"/>
              </a:ext>
            </a:extLst>
          </p:cNvPr>
          <p:cNvPicPr>
            <a:picLocks noChangeAspect="1"/>
          </p:cNvPicPr>
          <p:nvPr/>
        </p:nvPicPr>
        <p:blipFill>
          <a:blip r:embed="rId4"/>
          <a:stretch>
            <a:fillRect/>
          </a:stretch>
        </p:blipFill>
        <p:spPr>
          <a:xfrm>
            <a:off x="7520014" y="4063149"/>
            <a:ext cx="3898900" cy="2590800"/>
          </a:xfrm>
          <a:prstGeom prst="rect">
            <a:avLst/>
          </a:prstGeom>
        </p:spPr>
      </p:pic>
    </p:spTree>
    <p:extLst>
      <p:ext uri="{BB962C8B-B14F-4D97-AF65-F5344CB8AC3E}">
        <p14:creationId xmlns:p14="http://schemas.microsoft.com/office/powerpoint/2010/main" val="3761294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pic>
        <p:nvPicPr>
          <p:cNvPr id="25" name="Picture 24">
            <a:extLst>
              <a:ext uri="{FF2B5EF4-FFF2-40B4-BE49-F238E27FC236}">
                <a16:creationId xmlns:a16="http://schemas.microsoft.com/office/drawing/2014/main" id="{086A6833-867E-C706-9814-BD846A2F1DB2}"/>
              </a:ext>
            </a:extLst>
          </p:cNvPr>
          <p:cNvPicPr>
            <a:picLocks noChangeAspect="1"/>
          </p:cNvPicPr>
          <p:nvPr/>
        </p:nvPicPr>
        <p:blipFill>
          <a:blip r:embed="rId2"/>
          <a:stretch>
            <a:fillRect/>
          </a:stretch>
        </p:blipFill>
        <p:spPr>
          <a:xfrm>
            <a:off x="5199844" y="3714750"/>
            <a:ext cx="977900" cy="673100"/>
          </a:xfrm>
          <a:prstGeom prst="rect">
            <a:avLst/>
          </a:prstGeom>
        </p:spPr>
      </p:pic>
    </p:spTree>
    <p:extLst>
      <p:ext uri="{BB962C8B-B14F-4D97-AF65-F5344CB8AC3E}">
        <p14:creationId xmlns:p14="http://schemas.microsoft.com/office/powerpoint/2010/main" val="2557757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pic>
        <p:nvPicPr>
          <p:cNvPr id="25" name="Picture 24">
            <a:extLst>
              <a:ext uri="{FF2B5EF4-FFF2-40B4-BE49-F238E27FC236}">
                <a16:creationId xmlns:a16="http://schemas.microsoft.com/office/drawing/2014/main" id="{086A6833-867E-C706-9814-BD846A2F1DB2}"/>
              </a:ext>
            </a:extLst>
          </p:cNvPr>
          <p:cNvPicPr>
            <a:picLocks noChangeAspect="1"/>
          </p:cNvPicPr>
          <p:nvPr/>
        </p:nvPicPr>
        <p:blipFill>
          <a:blip r:embed="rId2"/>
          <a:stretch>
            <a:fillRect/>
          </a:stretch>
        </p:blipFill>
        <p:spPr>
          <a:xfrm>
            <a:off x="5199844" y="3714750"/>
            <a:ext cx="977900" cy="673100"/>
          </a:xfrm>
          <a:prstGeom prst="rect">
            <a:avLst/>
          </a:prstGeom>
        </p:spPr>
      </p:pic>
      <p:pic>
        <p:nvPicPr>
          <p:cNvPr id="5" name="Picture 4">
            <a:extLst>
              <a:ext uri="{FF2B5EF4-FFF2-40B4-BE49-F238E27FC236}">
                <a16:creationId xmlns:a16="http://schemas.microsoft.com/office/drawing/2014/main" id="{006D82AD-8939-D07C-CA53-2E4ED8B47B82}"/>
              </a:ext>
            </a:extLst>
          </p:cNvPr>
          <p:cNvPicPr>
            <a:picLocks noChangeAspect="1"/>
          </p:cNvPicPr>
          <p:nvPr/>
        </p:nvPicPr>
        <p:blipFill>
          <a:blip r:embed="rId3"/>
          <a:stretch>
            <a:fillRect/>
          </a:stretch>
        </p:blipFill>
        <p:spPr>
          <a:xfrm>
            <a:off x="6463116" y="4703919"/>
            <a:ext cx="1714500" cy="635000"/>
          </a:xfrm>
          <a:prstGeom prst="rect">
            <a:avLst/>
          </a:prstGeom>
        </p:spPr>
      </p:pic>
    </p:spTree>
    <p:extLst>
      <p:ext uri="{BB962C8B-B14F-4D97-AF65-F5344CB8AC3E}">
        <p14:creationId xmlns:p14="http://schemas.microsoft.com/office/powerpoint/2010/main" val="97938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Large domain, one door, one “exit”</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pic>
        <p:nvPicPr>
          <p:cNvPr id="25" name="Picture 24">
            <a:extLst>
              <a:ext uri="{FF2B5EF4-FFF2-40B4-BE49-F238E27FC236}">
                <a16:creationId xmlns:a16="http://schemas.microsoft.com/office/drawing/2014/main" id="{086A6833-867E-C706-9814-BD846A2F1DB2}"/>
              </a:ext>
            </a:extLst>
          </p:cNvPr>
          <p:cNvPicPr>
            <a:picLocks noChangeAspect="1"/>
          </p:cNvPicPr>
          <p:nvPr/>
        </p:nvPicPr>
        <p:blipFill>
          <a:blip r:embed="rId2"/>
          <a:stretch>
            <a:fillRect/>
          </a:stretch>
        </p:blipFill>
        <p:spPr>
          <a:xfrm>
            <a:off x="5199844" y="3714750"/>
            <a:ext cx="977900" cy="673100"/>
          </a:xfrm>
          <a:prstGeom prst="rect">
            <a:avLst/>
          </a:prstGeom>
        </p:spPr>
      </p:pic>
      <p:pic>
        <p:nvPicPr>
          <p:cNvPr id="5" name="Picture 4">
            <a:extLst>
              <a:ext uri="{FF2B5EF4-FFF2-40B4-BE49-F238E27FC236}">
                <a16:creationId xmlns:a16="http://schemas.microsoft.com/office/drawing/2014/main" id="{006D82AD-8939-D07C-CA53-2E4ED8B47B82}"/>
              </a:ext>
            </a:extLst>
          </p:cNvPr>
          <p:cNvPicPr>
            <a:picLocks noChangeAspect="1"/>
          </p:cNvPicPr>
          <p:nvPr/>
        </p:nvPicPr>
        <p:blipFill>
          <a:blip r:embed="rId3"/>
          <a:stretch>
            <a:fillRect/>
          </a:stretch>
        </p:blipFill>
        <p:spPr>
          <a:xfrm>
            <a:off x="6463116" y="4703919"/>
            <a:ext cx="1714500" cy="635000"/>
          </a:xfrm>
          <a:prstGeom prst="rect">
            <a:avLst/>
          </a:prstGeom>
        </p:spPr>
      </p:pic>
      <p:sp>
        <p:nvSpPr>
          <p:cNvPr id="6" name="TextBox 5">
            <a:extLst>
              <a:ext uri="{FF2B5EF4-FFF2-40B4-BE49-F238E27FC236}">
                <a16:creationId xmlns:a16="http://schemas.microsoft.com/office/drawing/2014/main" id="{A85BDDC0-5886-AD30-846E-751305546BB2}"/>
              </a:ext>
            </a:extLst>
          </p:cNvPr>
          <p:cNvSpPr txBox="1"/>
          <p:nvPr/>
        </p:nvSpPr>
        <p:spPr>
          <a:xfrm>
            <a:off x="5427651" y="5469768"/>
            <a:ext cx="3996607" cy="369332"/>
          </a:xfrm>
          <a:prstGeom prst="rect">
            <a:avLst/>
          </a:prstGeom>
          <a:noFill/>
        </p:spPr>
        <p:txBody>
          <a:bodyPr wrap="none" rtlCol="0">
            <a:spAutoFit/>
          </a:bodyPr>
          <a:lstStyle/>
          <a:p>
            <a:r>
              <a:rPr lang="en-US" dirty="0"/>
              <a:t>Out – In = 0 (at t = to+0.0000000001)</a:t>
            </a:r>
          </a:p>
        </p:txBody>
      </p:sp>
    </p:spTree>
    <p:extLst>
      <p:ext uri="{BB962C8B-B14F-4D97-AF65-F5344CB8AC3E}">
        <p14:creationId xmlns:p14="http://schemas.microsoft.com/office/powerpoint/2010/main" val="2915990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 Solver Ramifications</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Fixed point solvers iterate over the domain sequentially and are effective when this sweeping of the mesh corresponds to a particular physical direction</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sp>
        <p:nvSpPr>
          <p:cNvPr id="7" name="Rectangle 6">
            <a:extLst>
              <a:ext uri="{FF2B5EF4-FFF2-40B4-BE49-F238E27FC236}">
                <a16:creationId xmlns:a16="http://schemas.microsoft.com/office/drawing/2014/main" id="{60C35C0A-7884-CC5B-DE85-7792964C12ED}"/>
              </a:ext>
            </a:extLst>
          </p:cNvPr>
          <p:cNvSpPr/>
          <p:nvPr/>
        </p:nvSpPr>
        <p:spPr>
          <a:xfrm>
            <a:off x="4439405" y="4016828"/>
            <a:ext cx="877244" cy="903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A97743F-D7C8-80D0-5412-86F88A36FB05}"/>
              </a:ext>
            </a:extLst>
          </p:cNvPr>
          <p:cNvCxnSpPr>
            <a:cxnSpLocks/>
          </p:cNvCxnSpPr>
          <p:nvPr/>
        </p:nvCxnSpPr>
        <p:spPr>
          <a:xfrm>
            <a:off x="4664672" y="385824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3A50CEF-E1F2-26A7-EF72-E6BA0E236832}"/>
              </a:ext>
            </a:extLst>
          </p:cNvPr>
          <p:cNvSpPr txBox="1"/>
          <p:nvPr/>
        </p:nvSpPr>
        <p:spPr>
          <a:xfrm>
            <a:off x="4570753" y="3305682"/>
            <a:ext cx="2156360" cy="369332"/>
          </a:xfrm>
          <a:prstGeom prst="rect">
            <a:avLst/>
          </a:prstGeom>
          <a:noFill/>
        </p:spPr>
        <p:txBody>
          <a:bodyPr wrap="none" rtlCol="0">
            <a:spAutoFit/>
          </a:bodyPr>
          <a:lstStyle/>
          <a:p>
            <a:r>
              <a:rPr lang="en-US" dirty="0"/>
              <a:t>Sweeping direction</a:t>
            </a:r>
          </a:p>
        </p:txBody>
      </p:sp>
    </p:spTree>
    <p:extLst>
      <p:ext uri="{BB962C8B-B14F-4D97-AF65-F5344CB8AC3E}">
        <p14:creationId xmlns:p14="http://schemas.microsoft.com/office/powerpoint/2010/main" val="345318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Thought Experiment… Solver Ramifications</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For Elliptic systems, fixed point iterative solvers fail since the sequential propagation of information is not adequate for a system with infinite wave speeds</a:t>
            </a:r>
          </a:p>
        </p:txBody>
      </p:sp>
      <p:sp>
        <p:nvSpPr>
          <p:cNvPr id="9" name="Rectangle 8">
            <a:extLst>
              <a:ext uri="{FF2B5EF4-FFF2-40B4-BE49-F238E27FC236}">
                <a16:creationId xmlns:a16="http://schemas.microsoft.com/office/drawing/2014/main" id="{DD18AC86-9D6F-0C7E-2D7C-AC6171B2FEA0}"/>
              </a:ext>
            </a:extLst>
          </p:cNvPr>
          <p:cNvSpPr/>
          <p:nvPr/>
        </p:nvSpPr>
        <p:spPr>
          <a:xfrm>
            <a:off x="3251621"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0F6BF88C-EA1A-BF0C-61B5-A6216A9B8D3A}"/>
              </a:ext>
            </a:extLst>
          </p:cNvPr>
          <p:cNvCxnSpPr/>
          <p:nvPr/>
        </p:nvCxnSpPr>
        <p:spPr>
          <a:xfrm>
            <a:off x="3251621"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B1F2E0-C44A-47F8-B111-8EF383C46D20}"/>
              </a:ext>
            </a:extLst>
          </p:cNvPr>
          <p:cNvCxnSpPr/>
          <p:nvPr/>
        </p:nvCxnSpPr>
        <p:spPr>
          <a:xfrm>
            <a:off x="9343122"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DB8E6A-327A-B114-E8CA-C7F5056C964A}"/>
              </a:ext>
            </a:extLst>
          </p:cNvPr>
          <p:cNvCxnSpPr>
            <a:cxnSpLocks/>
          </p:cNvCxnSpPr>
          <p:nvPr/>
        </p:nvCxnSpPr>
        <p:spPr>
          <a:xfrm>
            <a:off x="2250582"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305D20-9944-5749-FA91-C3E492F1E243}"/>
              </a:ext>
            </a:extLst>
          </p:cNvPr>
          <p:cNvCxnSpPr>
            <a:cxnSpLocks/>
          </p:cNvCxnSpPr>
          <p:nvPr/>
        </p:nvCxnSpPr>
        <p:spPr>
          <a:xfrm>
            <a:off x="2250582"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DA554EA-F5CB-358E-09F5-41547FB95EAC}"/>
              </a:ext>
            </a:extLst>
          </p:cNvPr>
          <p:cNvCxnSpPr>
            <a:cxnSpLocks/>
          </p:cNvCxnSpPr>
          <p:nvPr/>
        </p:nvCxnSpPr>
        <p:spPr>
          <a:xfrm>
            <a:off x="2250582"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10CA25-FA35-F808-9BB9-F87613939AB2}"/>
              </a:ext>
            </a:extLst>
          </p:cNvPr>
          <p:cNvCxnSpPr>
            <a:cxnSpLocks/>
          </p:cNvCxnSpPr>
          <p:nvPr/>
        </p:nvCxnSpPr>
        <p:spPr>
          <a:xfrm>
            <a:off x="2250582"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E2F4C9-FF6B-20AD-E177-A646977CD4EB}"/>
              </a:ext>
            </a:extLst>
          </p:cNvPr>
          <p:cNvCxnSpPr>
            <a:cxnSpLocks/>
          </p:cNvCxnSpPr>
          <p:nvPr/>
        </p:nvCxnSpPr>
        <p:spPr>
          <a:xfrm>
            <a:off x="2250582"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3B77D8-6AA9-20EE-091F-9D7B60C20FFE}"/>
              </a:ext>
            </a:extLst>
          </p:cNvPr>
          <p:cNvCxnSpPr>
            <a:cxnSpLocks/>
          </p:cNvCxnSpPr>
          <p:nvPr/>
        </p:nvCxnSpPr>
        <p:spPr>
          <a:xfrm>
            <a:off x="2250582"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AF2087-A727-EE07-DD40-4F95E28B4CDA}"/>
              </a:ext>
            </a:extLst>
          </p:cNvPr>
          <p:cNvSpPr txBox="1"/>
          <p:nvPr/>
        </p:nvSpPr>
        <p:spPr>
          <a:xfrm>
            <a:off x="2156663" y="4561114"/>
            <a:ext cx="822661" cy="369332"/>
          </a:xfrm>
          <a:prstGeom prst="rect">
            <a:avLst/>
          </a:prstGeom>
          <a:noFill/>
        </p:spPr>
        <p:txBody>
          <a:bodyPr wrap="none" rtlCol="0">
            <a:spAutoFit/>
          </a:bodyPr>
          <a:lstStyle/>
          <a:p>
            <a:r>
              <a:rPr lang="en-US" dirty="0"/>
              <a:t>Inflow</a:t>
            </a:r>
          </a:p>
        </p:txBody>
      </p:sp>
      <p:cxnSp>
        <p:nvCxnSpPr>
          <p:cNvPr id="19" name="Straight Arrow Connector 18">
            <a:extLst>
              <a:ext uri="{FF2B5EF4-FFF2-40B4-BE49-F238E27FC236}">
                <a16:creationId xmlns:a16="http://schemas.microsoft.com/office/drawing/2014/main" id="{D14B9112-40F4-9911-E962-0681B2AFAE55}"/>
              </a:ext>
            </a:extLst>
          </p:cNvPr>
          <p:cNvCxnSpPr>
            <a:cxnSpLocks/>
          </p:cNvCxnSpPr>
          <p:nvPr/>
        </p:nvCxnSpPr>
        <p:spPr>
          <a:xfrm>
            <a:off x="9424258"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B7897C-042A-86B4-D9F2-756752CA85B7}"/>
              </a:ext>
            </a:extLst>
          </p:cNvPr>
          <p:cNvCxnSpPr>
            <a:cxnSpLocks/>
          </p:cNvCxnSpPr>
          <p:nvPr/>
        </p:nvCxnSpPr>
        <p:spPr>
          <a:xfrm>
            <a:off x="9424258"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749FD-1784-DE41-1928-1DBF33123552}"/>
              </a:ext>
            </a:extLst>
          </p:cNvPr>
          <p:cNvSpPr txBox="1"/>
          <p:nvPr/>
        </p:nvSpPr>
        <p:spPr>
          <a:xfrm>
            <a:off x="9376370" y="5338919"/>
            <a:ext cx="1005403" cy="369332"/>
          </a:xfrm>
          <a:prstGeom prst="rect">
            <a:avLst/>
          </a:prstGeom>
          <a:noFill/>
        </p:spPr>
        <p:txBody>
          <a:bodyPr wrap="none" rtlCol="0">
            <a:spAutoFit/>
          </a:bodyPr>
          <a:lstStyle/>
          <a:p>
            <a:r>
              <a:rPr lang="en-US" dirty="0"/>
              <a:t>Outflow</a:t>
            </a:r>
          </a:p>
        </p:txBody>
      </p:sp>
      <p:sp>
        <p:nvSpPr>
          <p:cNvPr id="22" name="TextBox 21">
            <a:extLst>
              <a:ext uri="{FF2B5EF4-FFF2-40B4-BE49-F238E27FC236}">
                <a16:creationId xmlns:a16="http://schemas.microsoft.com/office/drawing/2014/main" id="{D2A31E36-7817-F4C3-2CE9-7C273499FD81}"/>
              </a:ext>
            </a:extLst>
          </p:cNvPr>
          <p:cNvSpPr txBox="1"/>
          <p:nvPr/>
        </p:nvSpPr>
        <p:spPr>
          <a:xfrm>
            <a:off x="5563892" y="6237514"/>
            <a:ext cx="718466" cy="369332"/>
          </a:xfrm>
          <a:prstGeom prst="rect">
            <a:avLst/>
          </a:prstGeom>
          <a:noFill/>
        </p:spPr>
        <p:txBody>
          <a:bodyPr wrap="none" rtlCol="0">
            <a:spAutoFit/>
          </a:bodyPr>
          <a:lstStyle/>
          <a:p>
            <a:r>
              <a:rPr lang="en-US" dirty="0"/>
              <a:t>Walls</a:t>
            </a:r>
          </a:p>
        </p:txBody>
      </p:sp>
      <p:sp>
        <p:nvSpPr>
          <p:cNvPr id="23" name="TextBox 22">
            <a:extLst>
              <a:ext uri="{FF2B5EF4-FFF2-40B4-BE49-F238E27FC236}">
                <a16:creationId xmlns:a16="http://schemas.microsoft.com/office/drawing/2014/main" id="{ECAA008C-8EB6-3E84-8592-7A0CDD0E748A}"/>
              </a:ext>
            </a:extLst>
          </p:cNvPr>
          <p:cNvSpPr txBox="1"/>
          <p:nvPr/>
        </p:nvSpPr>
        <p:spPr>
          <a:xfrm>
            <a:off x="5619259" y="2055829"/>
            <a:ext cx="718466" cy="369332"/>
          </a:xfrm>
          <a:prstGeom prst="rect">
            <a:avLst/>
          </a:prstGeom>
          <a:noFill/>
        </p:spPr>
        <p:txBody>
          <a:bodyPr wrap="none" rtlCol="0">
            <a:spAutoFit/>
          </a:bodyPr>
          <a:lstStyle/>
          <a:p>
            <a:r>
              <a:rPr lang="en-US" dirty="0"/>
              <a:t>Walls</a:t>
            </a:r>
          </a:p>
        </p:txBody>
      </p:sp>
      <p:sp>
        <p:nvSpPr>
          <p:cNvPr id="5" name="Rectangle 4">
            <a:extLst>
              <a:ext uri="{FF2B5EF4-FFF2-40B4-BE49-F238E27FC236}">
                <a16:creationId xmlns:a16="http://schemas.microsoft.com/office/drawing/2014/main" id="{E0186B02-AA40-A5CE-D8EA-1239B3A3DCB8}"/>
              </a:ext>
            </a:extLst>
          </p:cNvPr>
          <p:cNvSpPr/>
          <p:nvPr/>
        </p:nvSpPr>
        <p:spPr>
          <a:xfrm>
            <a:off x="3574885" y="4722102"/>
            <a:ext cx="877244" cy="903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8EA87E9-AF0A-DB35-FDEA-F51C5BE91B38}"/>
              </a:ext>
            </a:extLst>
          </p:cNvPr>
          <p:cNvCxnSpPr>
            <a:cxnSpLocks/>
          </p:cNvCxnSpPr>
          <p:nvPr/>
        </p:nvCxnSpPr>
        <p:spPr>
          <a:xfrm flipV="1">
            <a:off x="4901367" y="3645775"/>
            <a:ext cx="2346689" cy="12232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D47218A-F863-0A52-2CB8-4C20666730DD}"/>
              </a:ext>
            </a:extLst>
          </p:cNvPr>
          <p:cNvSpPr/>
          <p:nvPr/>
        </p:nvSpPr>
        <p:spPr>
          <a:xfrm>
            <a:off x="7787656" y="2871530"/>
            <a:ext cx="877244" cy="903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820BCEC-CEBB-3E4E-E5FE-F73D615A2AE6}"/>
              </a:ext>
            </a:extLst>
          </p:cNvPr>
          <p:cNvSpPr txBox="1"/>
          <p:nvPr/>
        </p:nvSpPr>
        <p:spPr>
          <a:xfrm>
            <a:off x="5795734" y="4553373"/>
            <a:ext cx="3648756" cy="369332"/>
          </a:xfrm>
          <a:prstGeom prst="rect">
            <a:avLst/>
          </a:prstGeom>
          <a:noFill/>
        </p:spPr>
        <p:txBody>
          <a:bodyPr wrap="none" rtlCol="0">
            <a:spAutoFit/>
          </a:bodyPr>
          <a:lstStyle/>
          <a:p>
            <a:r>
              <a:rPr lang="en-US" dirty="0"/>
              <a:t>All locations are strongly coupled</a:t>
            </a:r>
          </a:p>
        </p:txBody>
      </p:sp>
    </p:spTree>
    <p:extLst>
      <p:ext uri="{BB962C8B-B14F-4D97-AF65-F5344CB8AC3E}">
        <p14:creationId xmlns:p14="http://schemas.microsoft.com/office/powerpoint/2010/main" val="1570607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Multigrid Methods: The Concept</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9" name="Content Placeholder 3">
            <a:extLst>
              <a:ext uri="{FF2B5EF4-FFF2-40B4-BE49-F238E27FC236}">
                <a16:creationId xmlns:a16="http://schemas.microsoft.com/office/drawing/2014/main" id="{C003D904-5AB3-7CCC-1A0B-CFCDB037D870}"/>
              </a:ext>
            </a:extLst>
          </p:cNvPr>
          <p:cNvSpPr>
            <a:spLocks noGrp="1"/>
          </p:cNvSpPr>
          <p:nvPr>
            <p:ph sz="quarter" idx="11"/>
          </p:nvPr>
        </p:nvSpPr>
        <p:spPr>
          <a:xfrm>
            <a:off x="647700" y="1409700"/>
            <a:ext cx="5954578" cy="4610100"/>
          </a:xfrm>
        </p:spPr>
        <p:txBody>
          <a:bodyPr/>
          <a:lstStyle/>
          <a:p>
            <a:r>
              <a:rPr lang="en-US" dirty="0">
                <a:effectLst/>
                <a:latin typeface="Arial" panose="020B0604020202020204" pitchFamily="34" charset="0"/>
              </a:rPr>
              <a:t>Briggs, "A Multigrid Tutorial, 2</a:t>
            </a:r>
            <a:r>
              <a:rPr lang="en-US" baseline="30000" dirty="0">
                <a:effectLst/>
                <a:latin typeface="Arial" panose="020B0604020202020204" pitchFamily="34" charset="0"/>
              </a:rPr>
              <a:t>nd</a:t>
            </a:r>
            <a:r>
              <a:rPr lang="en-US" dirty="0">
                <a:effectLst/>
                <a:latin typeface="Arial" panose="020B0604020202020204" pitchFamily="34" charset="0"/>
              </a:rPr>
              <a:t> Edition” (2000)</a:t>
            </a:r>
          </a:p>
          <a:p>
            <a:pPr marL="342900" indent="-342900">
              <a:buFont typeface="Arial" panose="020B0604020202020204" pitchFamily="34" charset="0"/>
              <a:buChar char="•"/>
            </a:pPr>
            <a:r>
              <a:rPr lang="en-US" dirty="0">
                <a:latin typeface="Arial" panose="020B0604020202020204" pitchFamily="34" charset="0"/>
              </a:rPr>
              <a:t>Fixed-point iterations schemes effectively remove high-frequency errors</a:t>
            </a:r>
          </a:p>
          <a:p>
            <a:pPr marL="342900" indent="-342900">
              <a:buFont typeface="Arial" panose="020B0604020202020204" pitchFamily="34" charset="0"/>
              <a:buChar char="•"/>
            </a:pPr>
            <a:r>
              <a:rPr lang="en-US" dirty="0">
                <a:latin typeface="Arial" panose="020B0604020202020204" pitchFamily="34" charset="0"/>
              </a:rPr>
              <a:t>Can we take a solution, coarsen, and then solve the new system? </a:t>
            </a:r>
            <a:endParaRPr lang="en-US" dirty="0"/>
          </a:p>
        </p:txBody>
      </p:sp>
      <p:pic>
        <p:nvPicPr>
          <p:cNvPr id="11" name="Picture 10">
            <a:extLst>
              <a:ext uri="{FF2B5EF4-FFF2-40B4-BE49-F238E27FC236}">
                <a16:creationId xmlns:a16="http://schemas.microsoft.com/office/drawing/2014/main" id="{6299CE87-118F-E18A-FDE9-58B7DB8C7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03" y="3205163"/>
            <a:ext cx="4256670" cy="3448785"/>
          </a:xfrm>
          <a:prstGeom prst="rect">
            <a:avLst/>
          </a:prstGeom>
        </p:spPr>
      </p:pic>
      <p:pic>
        <p:nvPicPr>
          <p:cNvPr id="5" name="Picture 4">
            <a:extLst>
              <a:ext uri="{FF2B5EF4-FFF2-40B4-BE49-F238E27FC236}">
                <a16:creationId xmlns:a16="http://schemas.microsoft.com/office/drawing/2014/main" id="{FBB1F46D-9123-F5BE-B033-B0F8B3988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278" y="2597146"/>
            <a:ext cx="5517472" cy="3810110"/>
          </a:xfrm>
          <a:prstGeom prst="rect">
            <a:avLst/>
          </a:prstGeom>
        </p:spPr>
      </p:pic>
    </p:spTree>
    <p:extLst>
      <p:ext uri="{BB962C8B-B14F-4D97-AF65-F5344CB8AC3E}">
        <p14:creationId xmlns:p14="http://schemas.microsoft.com/office/powerpoint/2010/main" val="2842094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Multigrid Methods: The Approach</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FF4B89F5-B782-397B-8105-F2C62929F83A}"/>
              </a:ext>
            </a:extLst>
          </p:cNvPr>
          <p:cNvSpPr>
            <a:spLocks noGrp="1"/>
          </p:cNvSpPr>
          <p:nvPr>
            <p:ph sz="quarter" idx="11"/>
          </p:nvPr>
        </p:nvSpPr>
        <p:spPr/>
        <p:txBody>
          <a:bodyPr/>
          <a:lstStyle/>
          <a:p>
            <a:pPr marL="342900" indent="-342900">
              <a:buFont typeface="Arial" panose="020B0604020202020204" pitchFamily="34" charset="0"/>
              <a:buChar char="•"/>
            </a:pPr>
            <a:r>
              <a:rPr lang="en-US" dirty="0"/>
              <a:t>Multigrid methods (MG) are essential for efficient solver performance in fluids-based Elliptic systems</a:t>
            </a:r>
          </a:p>
          <a:p>
            <a:pPr marL="342900" indent="-342900">
              <a:buFont typeface="Arial" panose="020B0604020202020204" pitchFamily="34" charset="0"/>
              <a:buChar char="•"/>
            </a:pPr>
            <a:r>
              <a:rPr lang="en-US" dirty="0"/>
              <a:t>In simple, structured domains, this can be geometric (GMG), while in unstructured, algebraic (AMG)</a:t>
            </a:r>
          </a:p>
          <a:p>
            <a:pPr marL="342900" indent="-342900">
              <a:buFont typeface="Arial" panose="020B0604020202020204" pitchFamily="34" charset="0"/>
              <a:buChar char="•"/>
            </a:pPr>
            <a:endParaRPr lang="en-US" dirty="0"/>
          </a:p>
        </p:txBody>
      </p:sp>
      <p:grpSp>
        <p:nvGrpSpPr>
          <p:cNvPr id="7" name="Group 6">
            <a:extLst>
              <a:ext uri="{FF2B5EF4-FFF2-40B4-BE49-F238E27FC236}">
                <a16:creationId xmlns:a16="http://schemas.microsoft.com/office/drawing/2014/main" id="{86947BB6-A70A-0528-D235-9480F182EB9D}"/>
              </a:ext>
            </a:extLst>
          </p:cNvPr>
          <p:cNvGrpSpPr/>
          <p:nvPr/>
        </p:nvGrpSpPr>
        <p:grpSpPr>
          <a:xfrm>
            <a:off x="2500772" y="2775858"/>
            <a:ext cx="2453784" cy="1363107"/>
            <a:chOff x="344290" y="2525486"/>
            <a:chExt cx="8081244" cy="3407228"/>
          </a:xfrm>
        </p:grpSpPr>
        <p:sp>
          <p:nvSpPr>
            <p:cNvPr id="8" name="Rectangle 7">
              <a:extLst>
                <a:ext uri="{FF2B5EF4-FFF2-40B4-BE49-F238E27FC236}">
                  <a16:creationId xmlns:a16="http://schemas.microsoft.com/office/drawing/2014/main" id="{FFED38A3-0BEB-834F-AE1A-E099685C7554}"/>
                </a:ext>
              </a:extLst>
            </p:cNvPr>
            <p:cNvSpPr/>
            <p:nvPr/>
          </p:nvSpPr>
          <p:spPr>
            <a:xfrm>
              <a:off x="1345329"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400A712C-85BC-AA01-AC0D-FE468F1520BE}"/>
                </a:ext>
              </a:extLst>
            </p:cNvPr>
            <p:cNvCxnSpPr/>
            <p:nvPr/>
          </p:nvCxnSpPr>
          <p:spPr>
            <a:xfrm>
              <a:off x="1345329"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19B0284-E9DC-EF4B-BAD7-98884E4A6D5C}"/>
                </a:ext>
              </a:extLst>
            </p:cNvPr>
            <p:cNvCxnSpPr/>
            <p:nvPr/>
          </p:nvCxnSpPr>
          <p:spPr>
            <a:xfrm>
              <a:off x="7436830"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4C081A-C85B-5F3D-1C5E-56453D6A7E5B}"/>
                </a:ext>
              </a:extLst>
            </p:cNvPr>
            <p:cNvCxnSpPr>
              <a:cxnSpLocks/>
            </p:cNvCxnSpPr>
            <p:nvPr/>
          </p:nvCxnSpPr>
          <p:spPr>
            <a:xfrm>
              <a:off x="344290"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DA18BC-98F7-B7DF-15EB-BEF304198868}"/>
                </a:ext>
              </a:extLst>
            </p:cNvPr>
            <p:cNvCxnSpPr>
              <a:cxnSpLocks/>
            </p:cNvCxnSpPr>
            <p:nvPr/>
          </p:nvCxnSpPr>
          <p:spPr>
            <a:xfrm>
              <a:off x="344290"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822018E-7447-3F65-B0C1-4761CF167EC2}"/>
                </a:ext>
              </a:extLst>
            </p:cNvPr>
            <p:cNvCxnSpPr>
              <a:cxnSpLocks/>
            </p:cNvCxnSpPr>
            <p:nvPr/>
          </p:nvCxnSpPr>
          <p:spPr>
            <a:xfrm>
              <a:off x="344290"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3C33DD-E51D-B0A0-013D-0227C62327ED}"/>
                </a:ext>
              </a:extLst>
            </p:cNvPr>
            <p:cNvCxnSpPr>
              <a:cxnSpLocks/>
            </p:cNvCxnSpPr>
            <p:nvPr/>
          </p:nvCxnSpPr>
          <p:spPr>
            <a:xfrm>
              <a:off x="344290"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925365-EB79-487C-0EDC-446DD52AE2BB}"/>
                </a:ext>
              </a:extLst>
            </p:cNvPr>
            <p:cNvCxnSpPr>
              <a:cxnSpLocks/>
            </p:cNvCxnSpPr>
            <p:nvPr/>
          </p:nvCxnSpPr>
          <p:spPr>
            <a:xfrm>
              <a:off x="344290"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EA3C811-2B45-F9FC-E587-192C5BBBF7BB}"/>
                </a:ext>
              </a:extLst>
            </p:cNvPr>
            <p:cNvCxnSpPr>
              <a:cxnSpLocks/>
            </p:cNvCxnSpPr>
            <p:nvPr/>
          </p:nvCxnSpPr>
          <p:spPr>
            <a:xfrm>
              <a:off x="344290"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EE35BD5-D174-6E0C-2475-6A4415A55836}"/>
                </a:ext>
              </a:extLst>
            </p:cNvPr>
            <p:cNvCxnSpPr>
              <a:cxnSpLocks/>
            </p:cNvCxnSpPr>
            <p:nvPr/>
          </p:nvCxnSpPr>
          <p:spPr>
            <a:xfrm>
              <a:off x="7517966"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577151-1049-764B-20EE-EC86B5A58AAF}"/>
                </a:ext>
              </a:extLst>
            </p:cNvPr>
            <p:cNvCxnSpPr>
              <a:cxnSpLocks/>
            </p:cNvCxnSpPr>
            <p:nvPr/>
          </p:nvCxnSpPr>
          <p:spPr>
            <a:xfrm>
              <a:off x="7517966"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9059FF67-2514-8891-9319-FB869DDE8D18}"/>
              </a:ext>
            </a:extLst>
          </p:cNvPr>
          <p:cNvGrpSpPr/>
          <p:nvPr/>
        </p:nvGrpSpPr>
        <p:grpSpPr>
          <a:xfrm>
            <a:off x="5068865" y="3924836"/>
            <a:ext cx="2453784" cy="1363107"/>
            <a:chOff x="344290" y="2525486"/>
            <a:chExt cx="8081244" cy="3407228"/>
          </a:xfrm>
        </p:grpSpPr>
        <p:sp>
          <p:nvSpPr>
            <p:cNvPr id="37" name="Rectangle 36">
              <a:extLst>
                <a:ext uri="{FF2B5EF4-FFF2-40B4-BE49-F238E27FC236}">
                  <a16:creationId xmlns:a16="http://schemas.microsoft.com/office/drawing/2014/main" id="{586A03E8-EF19-E21A-0328-1B247E23CF68}"/>
                </a:ext>
              </a:extLst>
            </p:cNvPr>
            <p:cNvSpPr/>
            <p:nvPr/>
          </p:nvSpPr>
          <p:spPr>
            <a:xfrm>
              <a:off x="1345329"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7129262B-D278-2A42-A7C3-63BE1DDB5C3F}"/>
                </a:ext>
              </a:extLst>
            </p:cNvPr>
            <p:cNvCxnSpPr/>
            <p:nvPr/>
          </p:nvCxnSpPr>
          <p:spPr>
            <a:xfrm>
              <a:off x="1345329"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9D9E1D-1BA1-86E2-26EA-A90298E52638}"/>
                </a:ext>
              </a:extLst>
            </p:cNvPr>
            <p:cNvCxnSpPr/>
            <p:nvPr/>
          </p:nvCxnSpPr>
          <p:spPr>
            <a:xfrm>
              <a:off x="7436830"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6D14A12-E845-1F8C-40D5-4E7C53D5A998}"/>
                </a:ext>
              </a:extLst>
            </p:cNvPr>
            <p:cNvCxnSpPr>
              <a:cxnSpLocks/>
            </p:cNvCxnSpPr>
            <p:nvPr/>
          </p:nvCxnSpPr>
          <p:spPr>
            <a:xfrm>
              <a:off x="344290"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4777F15-49AE-2C58-001C-03D4366D8513}"/>
                </a:ext>
              </a:extLst>
            </p:cNvPr>
            <p:cNvCxnSpPr>
              <a:cxnSpLocks/>
            </p:cNvCxnSpPr>
            <p:nvPr/>
          </p:nvCxnSpPr>
          <p:spPr>
            <a:xfrm>
              <a:off x="344290"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66C9257-61A5-E7E6-CD19-7C536767FDCD}"/>
                </a:ext>
              </a:extLst>
            </p:cNvPr>
            <p:cNvCxnSpPr>
              <a:cxnSpLocks/>
            </p:cNvCxnSpPr>
            <p:nvPr/>
          </p:nvCxnSpPr>
          <p:spPr>
            <a:xfrm>
              <a:off x="344290"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9AEA3C6-1744-A2D7-9FD2-D75C68DCAAEB}"/>
                </a:ext>
              </a:extLst>
            </p:cNvPr>
            <p:cNvCxnSpPr>
              <a:cxnSpLocks/>
            </p:cNvCxnSpPr>
            <p:nvPr/>
          </p:nvCxnSpPr>
          <p:spPr>
            <a:xfrm>
              <a:off x="344290"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4DE8FA-A29A-ADA8-DF2C-0BA4465CE8D6}"/>
                </a:ext>
              </a:extLst>
            </p:cNvPr>
            <p:cNvCxnSpPr>
              <a:cxnSpLocks/>
            </p:cNvCxnSpPr>
            <p:nvPr/>
          </p:nvCxnSpPr>
          <p:spPr>
            <a:xfrm>
              <a:off x="344290"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896A9D0-7FEE-F8BA-D9DA-08E56E3E8B10}"/>
                </a:ext>
              </a:extLst>
            </p:cNvPr>
            <p:cNvCxnSpPr>
              <a:cxnSpLocks/>
            </p:cNvCxnSpPr>
            <p:nvPr/>
          </p:nvCxnSpPr>
          <p:spPr>
            <a:xfrm>
              <a:off x="344290"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2BF9157-255F-E3BE-8EEC-1FDB0E963C85}"/>
                </a:ext>
              </a:extLst>
            </p:cNvPr>
            <p:cNvCxnSpPr>
              <a:cxnSpLocks/>
            </p:cNvCxnSpPr>
            <p:nvPr/>
          </p:nvCxnSpPr>
          <p:spPr>
            <a:xfrm>
              <a:off x="7517966"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17C6BBA-E63B-5834-5970-4BB880527AC9}"/>
                </a:ext>
              </a:extLst>
            </p:cNvPr>
            <p:cNvCxnSpPr>
              <a:cxnSpLocks/>
            </p:cNvCxnSpPr>
            <p:nvPr/>
          </p:nvCxnSpPr>
          <p:spPr>
            <a:xfrm>
              <a:off x="7517966"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B224F09-A7B1-A00A-6F28-8D18E4E7D1CC}"/>
              </a:ext>
            </a:extLst>
          </p:cNvPr>
          <p:cNvGrpSpPr/>
          <p:nvPr/>
        </p:nvGrpSpPr>
        <p:grpSpPr>
          <a:xfrm>
            <a:off x="7731422" y="5287943"/>
            <a:ext cx="2453784" cy="1363107"/>
            <a:chOff x="344290" y="2525486"/>
            <a:chExt cx="8081244" cy="3407228"/>
          </a:xfrm>
        </p:grpSpPr>
        <p:sp>
          <p:nvSpPr>
            <p:cNvPr id="49" name="Rectangle 48">
              <a:extLst>
                <a:ext uri="{FF2B5EF4-FFF2-40B4-BE49-F238E27FC236}">
                  <a16:creationId xmlns:a16="http://schemas.microsoft.com/office/drawing/2014/main" id="{D5AFE462-A652-4D25-816E-2773357C3356}"/>
                </a:ext>
              </a:extLst>
            </p:cNvPr>
            <p:cNvSpPr/>
            <p:nvPr/>
          </p:nvSpPr>
          <p:spPr>
            <a:xfrm>
              <a:off x="1345329" y="2525486"/>
              <a:ext cx="6085115" cy="34072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FABCE5F6-7B94-EF0D-FC0D-6BFD3C4B531E}"/>
                </a:ext>
              </a:extLst>
            </p:cNvPr>
            <p:cNvCxnSpPr/>
            <p:nvPr/>
          </p:nvCxnSpPr>
          <p:spPr>
            <a:xfrm>
              <a:off x="1345329" y="4876800"/>
              <a:ext cx="0" cy="105591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56E2257-DFE2-74F9-FCB2-779A83A620E3}"/>
                </a:ext>
              </a:extLst>
            </p:cNvPr>
            <p:cNvCxnSpPr/>
            <p:nvPr/>
          </p:nvCxnSpPr>
          <p:spPr>
            <a:xfrm>
              <a:off x="7436830" y="5747660"/>
              <a:ext cx="0" cy="18288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B13E37B-A87F-9E8C-4B4C-D968BDF676BD}"/>
                </a:ext>
              </a:extLst>
            </p:cNvPr>
            <p:cNvCxnSpPr>
              <a:cxnSpLocks/>
            </p:cNvCxnSpPr>
            <p:nvPr/>
          </p:nvCxnSpPr>
          <p:spPr>
            <a:xfrm>
              <a:off x="344290" y="492034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A3429C8-1FE5-779A-C844-F7B9FDB51764}"/>
                </a:ext>
              </a:extLst>
            </p:cNvPr>
            <p:cNvCxnSpPr>
              <a:cxnSpLocks/>
            </p:cNvCxnSpPr>
            <p:nvPr/>
          </p:nvCxnSpPr>
          <p:spPr>
            <a:xfrm>
              <a:off x="344290" y="5113673"/>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C75CDBF-A8E1-119D-45D5-D598A34F62DA}"/>
                </a:ext>
              </a:extLst>
            </p:cNvPr>
            <p:cNvCxnSpPr>
              <a:cxnSpLocks/>
            </p:cNvCxnSpPr>
            <p:nvPr/>
          </p:nvCxnSpPr>
          <p:spPr>
            <a:xfrm>
              <a:off x="344290" y="5307004"/>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1D2C173-279F-DA04-6266-765ABCC00517}"/>
                </a:ext>
              </a:extLst>
            </p:cNvPr>
            <p:cNvCxnSpPr>
              <a:cxnSpLocks/>
            </p:cNvCxnSpPr>
            <p:nvPr/>
          </p:nvCxnSpPr>
          <p:spPr>
            <a:xfrm>
              <a:off x="344290" y="5500335"/>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C29C1F4-76D5-3DDF-A52A-2A22D3E09B1E}"/>
                </a:ext>
              </a:extLst>
            </p:cNvPr>
            <p:cNvCxnSpPr>
              <a:cxnSpLocks/>
            </p:cNvCxnSpPr>
            <p:nvPr/>
          </p:nvCxnSpPr>
          <p:spPr>
            <a:xfrm>
              <a:off x="344290" y="569366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8AD7F0F-606B-8D33-B5BD-F60C7CD69539}"/>
                </a:ext>
              </a:extLst>
            </p:cNvPr>
            <p:cNvCxnSpPr>
              <a:cxnSpLocks/>
            </p:cNvCxnSpPr>
            <p:nvPr/>
          </p:nvCxnSpPr>
          <p:spPr>
            <a:xfrm>
              <a:off x="344290" y="5886996"/>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F0E1048-E45D-8C8E-36E4-167185175334}"/>
                </a:ext>
              </a:extLst>
            </p:cNvPr>
            <p:cNvCxnSpPr>
              <a:cxnSpLocks/>
            </p:cNvCxnSpPr>
            <p:nvPr/>
          </p:nvCxnSpPr>
          <p:spPr>
            <a:xfrm>
              <a:off x="7517966" y="5777701"/>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7857EC9-1E59-E83D-FE74-4557D54C31B4}"/>
                </a:ext>
              </a:extLst>
            </p:cNvPr>
            <p:cNvCxnSpPr>
              <a:cxnSpLocks/>
            </p:cNvCxnSpPr>
            <p:nvPr/>
          </p:nvCxnSpPr>
          <p:spPr>
            <a:xfrm>
              <a:off x="7517966" y="5916602"/>
              <a:ext cx="907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C9639935-EE32-B9AE-273A-82BC72867899}"/>
              </a:ext>
            </a:extLst>
          </p:cNvPr>
          <p:cNvCxnSpPr>
            <a:cxnSpLocks/>
          </p:cNvCxnSpPr>
          <p:nvPr/>
        </p:nvCxnSpPr>
        <p:spPr>
          <a:xfrm flipV="1">
            <a:off x="8937661" y="5301120"/>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BA88AA9-07B1-E458-8BCA-559BF0CF10D3}"/>
              </a:ext>
            </a:extLst>
          </p:cNvPr>
          <p:cNvCxnSpPr>
            <a:cxnSpLocks/>
          </p:cNvCxnSpPr>
          <p:nvPr/>
        </p:nvCxnSpPr>
        <p:spPr>
          <a:xfrm>
            <a:off x="8035592" y="6005705"/>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A2E037E-B168-C44F-4B75-CA83E3E563F0}"/>
              </a:ext>
            </a:extLst>
          </p:cNvPr>
          <p:cNvCxnSpPr>
            <a:cxnSpLocks/>
          </p:cNvCxnSpPr>
          <p:nvPr/>
        </p:nvCxnSpPr>
        <p:spPr>
          <a:xfrm flipV="1">
            <a:off x="6281551" y="3918636"/>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213B23C-937D-16C4-9A7C-CB472D2EE8D8}"/>
              </a:ext>
            </a:extLst>
          </p:cNvPr>
          <p:cNvCxnSpPr>
            <a:cxnSpLocks/>
          </p:cNvCxnSpPr>
          <p:nvPr/>
        </p:nvCxnSpPr>
        <p:spPr>
          <a:xfrm>
            <a:off x="5379482" y="4623221"/>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30B3B9F-2B7B-9C89-F96E-357302254059}"/>
              </a:ext>
            </a:extLst>
          </p:cNvPr>
          <p:cNvCxnSpPr>
            <a:cxnSpLocks/>
          </p:cNvCxnSpPr>
          <p:nvPr/>
        </p:nvCxnSpPr>
        <p:spPr>
          <a:xfrm flipV="1">
            <a:off x="6727865" y="3929518"/>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B70249D-29AF-BAA1-C11C-62CC2710401F}"/>
              </a:ext>
            </a:extLst>
          </p:cNvPr>
          <p:cNvCxnSpPr>
            <a:cxnSpLocks/>
          </p:cNvCxnSpPr>
          <p:nvPr/>
        </p:nvCxnSpPr>
        <p:spPr>
          <a:xfrm flipV="1">
            <a:off x="5802581" y="3929514"/>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073C696-4954-2BFE-0FED-EC878C14B6DD}"/>
              </a:ext>
            </a:extLst>
          </p:cNvPr>
          <p:cNvCxnSpPr>
            <a:cxnSpLocks/>
          </p:cNvCxnSpPr>
          <p:nvPr/>
        </p:nvCxnSpPr>
        <p:spPr>
          <a:xfrm>
            <a:off x="5379478" y="4274877"/>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8216C7-C011-6152-1C6D-6F7490AD2751}"/>
              </a:ext>
            </a:extLst>
          </p:cNvPr>
          <p:cNvCxnSpPr>
            <a:cxnSpLocks/>
          </p:cNvCxnSpPr>
          <p:nvPr/>
        </p:nvCxnSpPr>
        <p:spPr>
          <a:xfrm>
            <a:off x="5390363" y="4982445"/>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7542A27-077D-095C-DA23-3E4CF631CA54}"/>
              </a:ext>
            </a:extLst>
          </p:cNvPr>
          <p:cNvCxnSpPr>
            <a:cxnSpLocks/>
          </p:cNvCxnSpPr>
          <p:nvPr/>
        </p:nvCxnSpPr>
        <p:spPr>
          <a:xfrm flipV="1">
            <a:off x="3712528" y="2764749"/>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F47B5A8-9CC7-2B0F-130E-9D0676EBBFD0}"/>
              </a:ext>
            </a:extLst>
          </p:cNvPr>
          <p:cNvCxnSpPr>
            <a:cxnSpLocks/>
          </p:cNvCxnSpPr>
          <p:nvPr/>
        </p:nvCxnSpPr>
        <p:spPr>
          <a:xfrm>
            <a:off x="2810459" y="3469334"/>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8E4C29D-9DB4-6296-A26E-F6CA6CDA4E50}"/>
              </a:ext>
            </a:extLst>
          </p:cNvPr>
          <p:cNvCxnSpPr>
            <a:cxnSpLocks/>
          </p:cNvCxnSpPr>
          <p:nvPr/>
        </p:nvCxnSpPr>
        <p:spPr>
          <a:xfrm flipV="1">
            <a:off x="4158842" y="2775631"/>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81408A9-C4EA-E31B-CD73-48179C90F6B6}"/>
              </a:ext>
            </a:extLst>
          </p:cNvPr>
          <p:cNvCxnSpPr>
            <a:cxnSpLocks/>
          </p:cNvCxnSpPr>
          <p:nvPr/>
        </p:nvCxnSpPr>
        <p:spPr>
          <a:xfrm flipV="1">
            <a:off x="3233558" y="2775627"/>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A342EC-7583-E61F-2E5C-13C4A453D95E}"/>
              </a:ext>
            </a:extLst>
          </p:cNvPr>
          <p:cNvCxnSpPr>
            <a:cxnSpLocks/>
          </p:cNvCxnSpPr>
          <p:nvPr/>
        </p:nvCxnSpPr>
        <p:spPr>
          <a:xfrm>
            <a:off x="2810455" y="3120990"/>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334CADC-EAF6-F002-A8C2-584C662ED9C0}"/>
              </a:ext>
            </a:extLst>
          </p:cNvPr>
          <p:cNvCxnSpPr>
            <a:cxnSpLocks/>
          </p:cNvCxnSpPr>
          <p:nvPr/>
        </p:nvCxnSpPr>
        <p:spPr>
          <a:xfrm>
            <a:off x="2821340" y="3828558"/>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0A6096-CDCC-2344-E8BE-23A1889A6CF9}"/>
              </a:ext>
            </a:extLst>
          </p:cNvPr>
          <p:cNvCxnSpPr>
            <a:cxnSpLocks/>
          </p:cNvCxnSpPr>
          <p:nvPr/>
        </p:nvCxnSpPr>
        <p:spPr>
          <a:xfrm flipV="1">
            <a:off x="3026729" y="2786509"/>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521CCBD-F114-D7E1-41F6-EC5CBFD5F82D}"/>
              </a:ext>
            </a:extLst>
          </p:cNvPr>
          <p:cNvCxnSpPr>
            <a:cxnSpLocks/>
          </p:cNvCxnSpPr>
          <p:nvPr/>
        </p:nvCxnSpPr>
        <p:spPr>
          <a:xfrm flipV="1">
            <a:off x="3473045" y="2786509"/>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470A3DD-5B5A-3EF0-2D0C-A578107F12D5}"/>
              </a:ext>
            </a:extLst>
          </p:cNvPr>
          <p:cNvCxnSpPr>
            <a:cxnSpLocks/>
          </p:cNvCxnSpPr>
          <p:nvPr/>
        </p:nvCxnSpPr>
        <p:spPr>
          <a:xfrm flipV="1">
            <a:off x="3930244" y="2797404"/>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F9FEED6-708A-6033-C899-CAAEDFDDD1DC}"/>
              </a:ext>
            </a:extLst>
          </p:cNvPr>
          <p:cNvCxnSpPr>
            <a:cxnSpLocks/>
          </p:cNvCxnSpPr>
          <p:nvPr/>
        </p:nvCxnSpPr>
        <p:spPr>
          <a:xfrm flipV="1">
            <a:off x="4398329" y="2797401"/>
            <a:ext cx="0" cy="134993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3B1248-2BFF-A199-5D37-DF2DC2ECEFE0}"/>
              </a:ext>
            </a:extLst>
          </p:cNvPr>
          <p:cNvCxnSpPr>
            <a:cxnSpLocks/>
          </p:cNvCxnSpPr>
          <p:nvPr/>
        </p:nvCxnSpPr>
        <p:spPr>
          <a:xfrm>
            <a:off x="2810451" y="2957704"/>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0DDBF7E-D234-2906-FA6B-C3167A984EC6}"/>
              </a:ext>
            </a:extLst>
          </p:cNvPr>
          <p:cNvCxnSpPr>
            <a:cxnSpLocks/>
          </p:cNvCxnSpPr>
          <p:nvPr/>
        </p:nvCxnSpPr>
        <p:spPr>
          <a:xfrm>
            <a:off x="2821339" y="3295162"/>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11A5610-5BA2-1899-EB85-8F56AF3AB1BA}"/>
              </a:ext>
            </a:extLst>
          </p:cNvPr>
          <p:cNvCxnSpPr>
            <a:cxnSpLocks/>
          </p:cNvCxnSpPr>
          <p:nvPr/>
        </p:nvCxnSpPr>
        <p:spPr>
          <a:xfrm>
            <a:off x="2810459" y="3643506"/>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7165D94-F473-FBE8-9323-64749A9F105C}"/>
              </a:ext>
            </a:extLst>
          </p:cNvPr>
          <p:cNvCxnSpPr>
            <a:cxnSpLocks/>
          </p:cNvCxnSpPr>
          <p:nvPr/>
        </p:nvCxnSpPr>
        <p:spPr>
          <a:xfrm>
            <a:off x="2821336" y="3980958"/>
            <a:ext cx="184768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20EB545-CEB9-A785-E508-167778D4B481}"/>
              </a:ext>
            </a:extLst>
          </p:cNvPr>
          <p:cNvCxnSpPr>
            <a:cxnSpLocks/>
          </p:cNvCxnSpPr>
          <p:nvPr/>
        </p:nvCxnSpPr>
        <p:spPr>
          <a:xfrm>
            <a:off x="5046481" y="2774782"/>
            <a:ext cx="3891180" cy="170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B0D82B0-1CC5-4A44-CE51-76AAEFA3F451}"/>
              </a:ext>
            </a:extLst>
          </p:cNvPr>
          <p:cNvCxnSpPr>
            <a:cxnSpLocks/>
          </p:cNvCxnSpPr>
          <p:nvPr/>
        </p:nvCxnSpPr>
        <p:spPr>
          <a:xfrm flipH="1" flipV="1">
            <a:off x="3620591" y="4744637"/>
            <a:ext cx="3489761" cy="1818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E30164DB-7EAD-CC92-1378-E2C923D0208B}"/>
              </a:ext>
            </a:extLst>
          </p:cNvPr>
          <p:cNvPicPr>
            <a:picLocks noChangeAspect="1"/>
          </p:cNvPicPr>
          <p:nvPr/>
        </p:nvPicPr>
        <p:blipFill>
          <a:blip r:embed="rId2"/>
          <a:stretch>
            <a:fillRect/>
          </a:stretch>
        </p:blipFill>
        <p:spPr>
          <a:xfrm>
            <a:off x="521333" y="3220537"/>
            <a:ext cx="901700" cy="266700"/>
          </a:xfrm>
          <a:prstGeom prst="rect">
            <a:avLst/>
          </a:prstGeom>
        </p:spPr>
      </p:pic>
      <p:pic>
        <p:nvPicPr>
          <p:cNvPr id="87" name="Picture 86">
            <a:extLst>
              <a:ext uri="{FF2B5EF4-FFF2-40B4-BE49-F238E27FC236}">
                <a16:creationId xmlns:a16="http://schemas.microsoft.com/office/drawing/2014/main" id="{4D8D5735-B3A8-FE9A-B13F-A341FB44B120}"/>
              </a:ext>
            </a:extLst>
          </p:cNvPr>
          <p:cNvPicPr>
            <a:picLocks noChangeAspect="1"/>
          </p:cNvPicPr>
          <p:nvPr/>
        </p:nvPicPr>
        <p:blipFill>
          <a:blip r:embed="rId3"/>
          <a:stretch>
            <a:fillRect/>
          </a:stretch>
        </p:blipFill>
        <p:spPr>
          <a:xfrm>
            <a:off x="521333" y="3801663"/>
            <a:ext cx="1155700" cy="317500"/>
          </a:xfrm>
          <a:prstGeom prst="rect">
            <a:avLst/>
          </a:prstGeom>
        </p:spPr>
      </p:pic>
      <p:pic>
        <p:nvPicPr>
          <p:cNvPr id="88" name="Picture 87">
            <a:extLst>
              <a:ext uri="{FF2B5EF4-FFF2-40B4-BE49-F238E27FC236}">
                <a16:creationId xmlns:a16="http://schemas.microsoft.com/office/drawing/2014/main" id="{0C243091-ACE7-9451-B71D-E99883AA9537}"/>
              </a:ext>
            </a:extLst>
          </p:cNvPr>
          <p:cNvPicPr>
            <a:picLocks noChangeAspect="1"/>
          </p:cNvPicPr>
          <p:nvPr/>
        </p:nvPicPr>
        <p:blipFill>
          <a:blip r:embed="rId4"/>
          <a:stretch>
            <a:fillRect/>
          </a:stretch>
        </p:blipFill>
        <p:spPr>
          <a:xfrm>
            <a:off x="521333" y="4433589"/>
            <a:ext cx="1384300" cy="317500"/>
          </a:xfrm>
          <a:prstGeom prst="rect">
            <a:avLst/>
          </a:prstGeom>
        </p:spPr>
      </p:pic>
      <p:pic>
        <p:nvPicPr>
          <p:cNvPr id="89" name="Picture 88">
            <a:extLst>
              <a:ext uri="{FF2B5EF4-FFF2-40B4-BE49-F238E27FC236}">
                <a16:creationId xmlns:a16="http://schemas.microsoft.com/office/drawing/2014/main" id="{D0BD57E5-B4A1-DBDF-EA4A-20B59852B00B}"/>
              </a:ext>
            </a:extLst>
          </p:cNvPr>
          <p:cNvPicPr>
            <a:picLocks noChangeAspect="1"/>
          </p:cNvPicPr>
          <p:nvPr/>
        </p:nvPicPr>
        <p:blipFill>
          <a:blip r:embed="rId5"/>
          <a:stretch>
            <a:fillRect/>
          </a:stretch>
        </p:blipFill>
        <p:spPr>
          <a:xfrm>
            <a:off x="521333" y="5065515"/>
            <a:ext cx="1739900" cy="508000"/>
          </a:xfrm>
          <a:prstGeom prst="rect">
            <a:avLst/>
          </a:prstGeom>
        </p:spPr>
      </p:pic>
      <p:pic>
        <p:nvPicPr>
          <p:cNvPr id="90" name="Picture 89">
            <a:extLst>
              <a:ext uri="{FF2B5EF4-FFF2-40B4-BE49-F238E27FC236}">
                <a16:creationId xmlns:a16="http://schemas.microsoft.com/office/drawing/2014/main" id="{BE59F6EB-F9C6-1095-6B15-3D7B36BACB54}"/>
              </a:ext>
            </a:extLst>
          </p:cNvPr>
          <p:cNvPicPr>
            <a:picLocks noChangeAspect="1"/>
          </p:cNvPicPr>
          <p:nvPr/>
        </p:nvPicPr>
        <p:blipFill>
          <a:blip r:embed="rId6"/>
          <a:stretch>
            <a:fillRect/>
          </a:stretch>
        </p:blipFill>
        <p:spPr>
          <a:xfrm>
            <a:off x="521333" y="5887941"/>
            <a:ext cx="812800" cy="215900"/>
          </a:xfrm>
          <a:prstGeom prst="rect">
            <a:avLst/>
          </a:prstGeom>
        </p:spPr>
      </p:pic>
      <p:pic>
        <p:nvPicPr>
          <p:cNvPr id="91" name="Picture 90">
            <a:extLst>
              <a:ext uri="{FF2B5EF4-FFF2-40B4-BE49-F238E27FC236}">
                <a16:creationId xmlns:a16="http://schemas.microsoft.com/office/drawing/2014/main" id="{BFD630F1-E275-7B19-C34A-30FE621439AE}"/>
              </a:ext>
            </a:extLst>
          </p:cNvPr>
          <p:cNvPicPr>
            <a:picLocks noChangeAspect="1"/>
          </p:cNvPicPr>
          <p:nvPr/>
        </p:nvPicPr>
        <p:blipFill>
          <a:blip r:embed="rId7"/>
          <a:stretch>
            <a:fillRect/>
          </a:stretch>
        </p:blipFill>
        <p:spPr>
          <a:xfrm>
            <a:off x="521333" y="6418267"/>
            <a:ext cx="1155700" cy="317500"/>
          </a:xfrm>
          <a:prstGeom prst="rect">
            <a:avLst/>
          </a:prstGeom>
        </p:spPr>
      </p:pic>
      <p:sp>
        <p:nvSpPr>
          <p:cNvPr id="92" name="TextBox 91">
            <a:extLst>
              <a:ext uri="{FF2B5EF4-FFF2-40B4-BE49-F238E27FC236}">
                <a16:creationId xmlns:a16="http://schemas.microsoft.com/office/drawing/2014/main" id="{B12B53F5-F73F-0EAC-7FEA-0A813807B90B}"/>
              </a:ext>
            </a:extLst>
          </p:cNvPr>
          <p:cNvSpPr txBox="1"/>
          <p:nvPr/>
        </p:nvSpPr>
        <p:spPr>
          <a:xfrm>
            <a:off x="7284202" y="3285641"/>
            <a:ext cx="0" cy="0"/>
          </a:xfrm>
          <a:prstGeom prst="rect">
            <a:avLst/>
          </a:prstGeom>
        </p:spPr>
        <p:txBody>
          <a:bodyPr vert="horz" wrap="none" lIns="91440" tIns="45720" rIns="91440" bIns="45720" rtlCol="0">
            <a:noAutofit/>
          </a:bodyPr>
          <a:lstStyle/>
          <a:p>
            <a:pPr algn="l"/>
            <a:r>
              <a:rPr lang="en-US" dirty="0"/>
              <a:t>Restriction (from fine to coarse mesh)</a:t>
            </a:r>
          </a:p>
        </p:txBody>
      </p:sp>
      <p:sp>
        <p:nvSpPr>
          <p:cNvPr id="93" name="TextBox 92">
            <a:extLst>
              <a:ext uri="{FF2B5EF4-FFF2-40B4-BE49-F238E27FC236}">
                <a16:creationId xmlns:a16="http://schemas.microsoft.com/office/drawing/2014/main" id="{A4C38FEC-B75A-C25B-E713-D933D1404FDA}"/>
              </a:ext>
            </a:extLst>
          </p:cNvPr>
          <p:cNvSpPr txBox="1"/>
          <p:nvPr/>
        </p:nvSpPr>
        <p:spPr>
          <a:xfrm>
            <a:off x="2322164" y="6289730"/>
            <a:ext cx="0" cy="0"/>
          </a:xfrm>
          <a:prstGeom prst="rect">
            <a:avLst/>
          </a:prstGeom>
        </p:spPr>
        <p:txBody>
          <a:bodyPr vert="horz" wrap="none" lIns="91440" tIns="45720" rIns="91440" bIns="45720" rtlCol="0">
            <a:noAutofit/>
          </a:bodyPr>
          <a:lstStyle/>
          <a:p>
            <a:pPr algn="l"/>
            <a:r>
              <a:rPr lang="en-US" dirty="0"/>
              <a:t>Prolongation (from coarse to fine mesh)</a:t>
            </a:r>
          </a:p>
        </p:txBody>
      </p:sp>
    </p:spTree>
    <p:extLst>
      <p:ext uri="{BB962C8B-B14F-4D97-AF65-F5344CB8AC3E}">
        <p14:creationId xmlns:p14="http://schemas.microsoft.com/office/powerpoint/2010/main" val="3047368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5AE8-B6F6-48AC-66B2-141FC2169165}"/>
              </a:ext>
            </a:extLst>
          </p:cNvPr>
          <p:cNvSpPr>
            <a:spLocks noGrp="1"/>
          </p:cNvSpPr>
          <p:nvPr>
            <p:ph type="title"/>
          </p:nvPr>
        </p:nvSpPr>
        <p:spPr/>
        <p:txBody>
          <a:bodyPr/>
          <a:lstStyle/>
          <a:p>
            <a:r>
              <a:rPr lang="en-US" dirty="0"/>
              <a:t>Multigrid Methods: V- and W-Cycles</a:t>
            </a:r>
          </a:p>
        </p:txBody>
      </p:sp>
      <p:sp>
        <p:nvSpPr>
          <p:cNvPr id="3" name="Slide Number Placeholder 2">
            <a:extLst>
              <a:ext uri="{FF2B5EF4-FFF2-40B4-BE49-F238E27FC236}">
                <a16:creationId xmlns:a16="http://schemas.microsoft.com/office/drawing/2014/main" id="{E9824388-69D0-7272-4E81-BBC5684BB530}"/>
              </a:ext>
            </a:extLst>
          </p:cNvPr>
          <p:cNvSpPr>
            <a:spLocks noGrp="1"/>
          </p:cNvSpPr>
          <p:nvPr>
            <p:ph type="sldNum" sz="quarter" idx="10"/>
          </p:nvPr>
        </p:nvSpPr>
        <p:spPr/>
        <p:txBody>
          <a:bodyPr/>
          <a:lstStyle/>
          <a:p>
            <a:fld id="{4FAB73BC-B049-4115-A692-8D63A059BFB8}" type="slidenum">
              <a:rPr lang="en-US" smtClean="0"/>
              <a:pPr/>
              <a:t>29</a:t>
            </a:fld>
            <a:endParaRPr lang="en-US" dirty="0"/>
          </a:p>
        </p:txBody>
      </p:sp>
      <p:pic>
        <p:nvPicPr>
          <p:cNvPr id="13" name="Picture 12">
            <a:extLst>
              <a:ext uri="{FF2B5EF4-FFF2-40B4-BE49-F238E27FC236}">
                <a16:creationId xmlns:a16="http://schemas.microsoft.com/office/drawing/2014/main" id="{25F98D15-1263-21E6-6BF6-C6F8E33D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55" y="1030962"/>
            <a:ext cx="4569321" cy="5734050"/>
          </a:xfrm>
          <a:prstGeom prst="rect">
            <a:avLst/>
          </a:prstGeom>
        </p:spPr>
      </p:pic>
      <p:pic>
        <p:nvPicPr>
          <p:cNvPr id="1026" name="Picture 2" descr="Convergence Rate of Multigrid Cycles in comparison to other smoothing operators. Multigrid converges faster than typical smoothing operators. F-Cycle and W-Cycle perform with near equal robustness.">
            <a:extLst>
              <a:ext uri="{FF2B5EF4-FFF2-40B4-BE49-F238E27FC236}">
                <a16:creationId xmlns:a16="http://schemas.microsoft.com/office/drawing/2014/main" id="{04870CB4-9EC0-9373-32C5-F1B0B8F15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694" y="1815350"/>
            <a:ext cx="6829587" cy="291582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5D9498D-428B-779F-3F60-3A65B5D4730E}"/>
              </a:ext>
            </a:extLst>
          </p:cNvPr>
          <p:cNvSpPr txBox="1"/>
          <p:nvPr/>
        </p:nvSpPr>
        <p:spPr>
          <a:xfrm>
            <a:off x="6090829" y="5501893"/>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Multigrid_method</a:t>
            </a:r>
            <a:endParaRPr lang="en-US" dirty="0"/>
          </a:p>
        </p:txBody>
      </p:sp>
      <p:sp>
        <p:nvSpPr>
          <p:cNvPr id="18" name="TextBox 17">
            <a:extLst>
              <a:ext uri="{FF2B5EF4-FFF2-40B4-BE49-F238E27FC236}">
                <a16:creationId xmlns:a16="http://schemas.microsoft.com/office/drawing/2014/main" id="{B7CBC0D6-410C-7001-B36D-DDA88D34E06F}"/>
              </a:ext>
            </a:extLst>
          </p:cNvPr>
          <p:cNvSpPr txBox="1"/>
          <p:nvPr/>
        </p:nvSpPr>
        <p:spPr>
          <a:xfrm>
            <a:off x="712920" y="2650211"/>
            <a:ext cx="0" cy="0"/>
          </a:xfrm>
          <a:prstGeom prst="rect">
            <a:avLst/>
          </a:prstGeom>
        </p:spPr>
        <p:txBody>
          <a:bodyPr vert="horz" wrap="none" lIns="91440" tIns="45720" rIns="91440" bIns="45720" rtlCol="0">
            <a:noAutofit/>
          </a:bodyPr>
          <a:lstStyle/>
          <a:p>
            <a:pPr algn="l"/>
            <a:r>
              <a:rPr lang="en-US" dirty="0"/>
              <a:t>Briggs (2000)</a:t>
            </a:r>
          </a:p>
        </p:txBody>
      </p:sp>
    </p:spTree>
    <p:extLst>
      <p:ext uri="{BB962C8B-B14F-4D97-AF65-F5344CB8AC3E}">
        <p14:creationId xmlns:p14="http://schemas.microsoft.com/office/powerpoint/2010/main" val="2823395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Consider a Variable Density, non-Isothermal Fluid Flow System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a:xfrm>
            <a:off x="647700" y="1409699"/>
            <a:ext cx="7381178" cy="5347939"/>
          </a:xfrm>
        </p:spPr>
        <p:txBody>
          <a:bodyPr>
            <a:normAutofit/>
          </a:bodyPr>
          <a:lstStyle/>
          <a:p>
            <a:pPr marL="342900" indent="-342900">
              <a:buFont typeface="Arial" panose="020B0604020202020204" pitchFamily="34" charset="0"/>
              <a:buChar char="•"/>
            </a:pPr>
            <a:r>
              <a:rPr lang="en-US" dirty="0"/>
              <a:t>Consider the variable density (non-isothermal) equations of motion (momentum and continuity) with energy transport: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r>
              <a:rPr lang="en-US" dirty="0"/>
              <a:t>          Equation of State (EOS) provides the P and </a:t>
            </a:r>
            <a:r>
              <a:rPr lang="en-US" dirty="0">
                <a:latin typeface="Symbol" pitchFamily="2" charset="2"/>
              </a:rPr>
              <a:t>r</a:t>
            </a:r>
            <a:r>
              <a:rPr lang="en-US" dirty="0"/>
              <a:t> relationship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See </a:t>
            </a:r>
            <a:r>
              <a:rPr lang="en-US" dirty="0" err="1"/>
              <a:t>Paolucci</a:t>
            </a:r>
            <a:r>
              <a:rPr lang="en-US" dirty="0"/>
              <a:t> (1982) or Baum (1978) for the low-Mach pedigree</a:t>
            </a:r>
          </a:p>
          <a:p>
            <a:pPr marL="342900" indent="-342900">
              <a:buFont typeface="Arial" panose="020B0604020202020204" pitchFamily="34" charset="0"/>
              <a:buChar char="•"/>
            </a:pPr>
            <a:r>
              <a:rPr lang="en-US" dirty="0"/>
              <a:t>Number of Equations = (3+nDim) = Number of unknowns</a:t>
            </a:r>
          </a:p>
        </p:txBody>
      </p:sp>
      <p:pic>
        <p:nvPicPr>
          <p:cNvPr id="6" name="Picture 5">
            <a:extLst>
              <a:ext uri="{FF2B5EF4-FFF2-40B4-BE49-F238E27FC236}">
                <a16:creationId xmlns:a16="http://schemas.microsoft.com/office/drawing/2014/main" id="{AA46916A-F809-74FC-2519-B71EC0A97BB8}"/>
              </a:ext>
            </a:extLst>
          </p:cNvPr>
          <p:cNvPicPr>
            <a:picLocks noChangeAspect="1"/>
          </p:cNvPicPr>
          <p:nvPr/>
        </p:nvPicPr>
        <p:blipFill>
          <a:blip r:embed="rId2"/>
          <a:stretch>
            <a:fillRect/>
          </a:stretch>
        </p:blipFill>
        <p:spPr>
          <a:xfrm>
            <a:off x="272584" y="2212528"/>
            <a:ext cx="5842000" cy="2197100"/>
          </a:xfrm>
          <a:prstGeom prst="rect">
            <a:avLst/>
          </a:prstGeom>
        </p:spPr>
      </p:pic>
      <p:sp>
        <p:nvSpPr>
          <p:cNvPr id="7" name="Right Brace 6">
            <a:extLst>
              <a:ext uri="{FF2B5EF4-FFF2-40B4-BE49-F238E27FC236}">
                <a16:creationId xmlns:a16="http://schemas.microsoft.com/office/drawing/2014/main" id="{C0150493-AFC8-5BE4-0A06-89C73E003BBB}"/>
              </a:ext>
            </a:extLst>
          </p:cNvPr>
          <p:cNvSpPr/>
          <p:nvPr/>
        </p:nvSpPr>
        <p:spPr>
          <a:xfrm>
            <a:off x="5858123" y="2285922"/>
            <a:ext cx="631577" cy="22861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28440CAB-2D1A-2897-65AC-929E52D63882}"/>
              </a:ext>
            </a:extLst>
          </p:cNvPr>
          <p:cNvSpPr/>
          <p:nvPr/>
        </p:nvSpPr>
        <p:spPr>
          <a:xfrm>
            <a:off x="6489700" y="3244333"/>
            <a:ext cx="1167307" cy="369332"/>
          </a:xfrm>
          <a:prstGeom prst="rect">
            <a:avLst/>
          </a:prstGeom>
        </p:spPr>
        <p:txBody>
          <a:bodyPr wrap="none">
            <a:spAutoFit/>
          </a:bodyPr>
          <a:lstStyle/>
          <a:p>
            <a:r>
              <a:rPr lang="en-US" u="sng" dirty="0">
                <a:latin typeface="Open Sans" panose="020B0606030504020204" pitchFamily="34" charset="0"/>
                <a:ea typeface="Open Sans" panose="020B0606030504020204" pitchFamily="34" charset="0"/>
                <a:cs typeface="Open Sans" panose="020B0606030504020204" pitchFamily="34" charset="0"/>
              </a:rPr>
              <a:t>(2+nDim)</a:t>
            </a:r>
          </a:p>
        </p:txBody>
      </p:sp>
      <p:pic>
        <p:nvPicPr>
          <p:cNvPr id="11" name="Picture 10">
            <a:extLst>
              <a:ext uri="{FF2B5EF4-FFF2-40B4-BE49-F238E27FC236}">
                <a16:creationId xmlns:a16="http://schemas.microsoft.com/office/drawing/2014/main" id="{7D4A7AFA-4FCF-D7CE-AE78-DA1B8AC00662}"/>
              </a:ext>
            </a:extLst>
          </p:cNvPr>
          <p:cNvPicPr>
            <a:picLocks noChangeAspect="1"/>
          </p:cNvPicPr>
          <p:nvPr/>
        </p:nvPicPr>
        <p:blipFill>
          <a:blip r:embed="rId3"/>
          <a:stretch>
            <a:fillRect/>
          </a:stretch>
        </p:blipFill>
        <p:spPr>
          <a:xfrm>
            <a:off x="114300" y="4771113"/>
            <a:ext cx="1066800" cy="584200"/>
          </a:xfrm>
          <a:prstGeom prst="rect">
            <a:avLst/>
          </a:prstGeom>
        </p:spPr>
      </p:pic>
      <p:sp>
        <p:nvSpPr>
          <p:cNvPr id="12" name="Oval 11">
            <a:extLst>
              <a:ext uri="{FF2B5EF4-FFF2-40B4-BE49-F238E27FC236}">
                <a16:creationId xmlns:a16="http://schemas.microsoft.com/office/drawing/2014/main" id="{49019B93-236A-35B0-DFAB-07A280A69EC4}"/>
              </a:ext>
            </a:extLst>
          </p:cNvPr>
          <p:cNvSpPr/>
          <p:nvPr/>
        </p:nvSpPr>
        <p:spPr>
          <a:xfrm>
            <a:off x="0" y="4409628"/>
            <a:ext cx="1371600" cy="13716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8A9A829-397A-B077-2407-E6E3879F20FF}"/>
              </a:ext>
            </a:extLst>
          </p:cNvPr>
          <p:cNvSpPr txBox="1"/>
          <p:nvPr/>
        </p:nvSpPr>
        <p:spPr>
          <a:xfrm>
            <a:off x="8121109" y="2123268"/>
            <a:ext cx="0" cy="0"/>
          </a:xfrm>
          <a:prstGeom prst="rect">
            <a:avLst/>
          </a:prstGeom>
        </p:spPr>
        <p:txBody>
          <a:bodyPr vert="horz" wrap="none" lIns="91440" tIns="45720" rIns="91440" bIns="45720" rtlCol="0">
            <a:noAutofit/>
          </a:bodyPr>
          <a:lstStyle/>
          <a:p>
            <a:pPr algn="l"/>
            <a:r>
              <a:rPr lang="en-US" u="sng" dirty="0"/>
              <a:t>Constitutive Relationships</a:t>
            </a:r>
          </a:p>
        </p:txBody>
      </p:sp>
      <p:pic>
        <p:nvPicPr>
          <p:cNvPr id="5" name="Picture 4">
            <a:extLst>
              <a:ext uri="{FF2B5EF4-FFF2-40B4-BE49-F238E27FC236}">
                <a16:creationId xmlns:a16="http://schemas.microsoft.com/office/drawing/2014/main" id="{843DEE43-0464-B76C-E75C-1D93BFC3B3DA}"/>
              </a:ext>
            </a:extLst>
          </p:cNvPr>
          <p:cNvPicPr>
            <a:picLocks noChangeAspect="1"/>
          </p:cNvPicPr>
          <p:nvPr/>
        </p:nvPicPr>
        <p:blipFill>
          <a:blip r:embed="rId4"/>
          <a:stretch>
            <a:fillRect/>
          </a:stretch>
        </p:blipFill>
        <p:spPr>
          <a:xfrm>
            <a:off x="7707610" y="2518368"/>
            <a:ext cx="4292600" cy="3340100"/>
          </a:xfrm>
          <a:prstGeom prst="rect">
            <a:avLst/>
          </a:prstGeom>
        </p:spPr>
      </p:pic>
      <p:sp>
        <p:nvSpPr>
          <p:cNvPr id="9" name="TextBox 8">
            <a:extLst>
              <a:ext uri="{FF2B5EF4-FFF2-40B4-BE49-F238E27FC236}">
                <a16:creationId xmlns:a16="http://schemas.microsoft.com/office/drawing/2014/main" id="{FEF2FE07-070C-4973-A202-F14AA6A45D9E}"/>
              </a:ext>
            </a:extLst>
          </p:cNvPr>
          <p:cNvSpPr txBox="1"/>
          <p:nvPr/>
        </p:nvSpPr>
        <p:spPr>
          <a:xfrm>
            <a:off x="8834034" y="2107769"/>
            <a:ext cx="0" cy="0"/>
          </a:xfrm>
          <a:prstGeom prst="rect">
            <a:avLst/>
          </a:prstGeom>
        </p:spPr>
        <p:txBody>
          <a:bodyPr vert="horz" wrap="none" lIns="91440" tIns="45720" rIns="91440" bIns="45720" rtlCol="0">
            <a:noAutofit/>
          </a:bodyPr>
          <a:lstStyle/>
          <a:p>
            <a:pPr algn="l"/>
            <a:endParaRPr lang="en-US" dirty="0"/>
          </a:p>
        </p:txBody>
      </p:sp>
      <p:sp>
        <p:nvSpPr>
          <p:cNvPr id="10" name="Rectangle 9">
            <a:extLst>
              <a:ext uri="{FF2B5EF4-FFF2-40B4-BE49-F238E27FC236}">
                <a16:creationId xmlns:a16="http://schemas.microsoft.com/office/drawing/2014/main" id="{6DBD139C-C839-CAAB-4EB3-F57DCAEC8839}"/>
              </a:ext>
            </a:extLst>
          </p:cNvPr>
          <p:cNvSpPr/>
          <p:nvPr/>
        </p:nvSpPr>
        <p:spPr>
          <a:xfrm>
            <a:off x="1746716" y="5214301"/>
            <a:ext cx="1167307" cy="369332"/>
          </a:xfrm>
          <a:prstGeom prst="rect">
            <a:avLst/>
          </a:prstGeom>
        </p:spPr>
        <p:txBody>
          <a:bodyPr wrap="none">
            <a:spAutoFit/>
          </a:bodyPr>
          <a:lstStyle/>
          <a:p>
            <a:r>
              <a:rPr lang="en-US" u="sng" dirty="0">
                <a:latin typeface="Open Sans" panose="020B0606030504020204" pitchFamily="34" charset="0"/>
                <a:ea typeface="Open Sans" panose="020B0606030504020204" pitchFamily="34" charset="0"/>
                <a:cs typeface="Open Sans" panose="020B0606030504020204" pitchFamily="34" charset="0"/>
              </a:rPr>
              <a:t>(3+nDim)</a:t>
            </a:r>
          </a:p>
        </p:txBody>
      </p:sp>
    </p:spTree>
    <p:extLst>
      <p:ext uri="{BB962C8B-B14F-4D97-AF65-F5344CB8AC3E}">
        <p14:creationId xmlns:p14="http://schemas.microsoft.com/office/powerpoint/2010/main" val="3543174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E337-52D5-7E92-FFDC-506F4D711133}"/>
              </a:ext>
            </a:extLst>
          </p:cNvPr>
          <p:cNvSpPr>
            <a:spLocks noGrp="1"/>
          </p:cNvSpPr>
          <p:nvPr>
            <p:ph type="title"/>
          </p:nvPr>
        </p:nvSpPr>
        <p:spPr/>
        <p:txBody>
          <a:bodyPr/>
          <a:lstStyle/>
          <a:p>
            <a:r>
              <a:rPr lang="en-US" dirty="0"/>
              <a:t>Degree of Freedom, Properties, and Constitutive Count</a:t>
            </a:r>
          </a:p>
        </p:txBody>
      </p:sp>
      <p:sp>
        <p:nvSpPr>
          <p:cNvPr id="3" name="Slide Number Placeholder 2">
            <a:extLst>
              <a:ext uri="{FF2B5EF4-FFF2-40B4-BE49-F238E27FC236}">
                <a16:creationId xmlns:a16="http://schemas.microsoft.com/office/drawing/2014/main" id="{ED091292-CA07-253D-C750-B3F823A25F8F}"/>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59253A0B-EE71-E934-E850-CEA5BC95F842}"/>
              </a:ext>
            </a:extLst>
          </p:cNvPr>
          <p:cNvSpPr>
            <a:spLocks noGrp="1"/>
          </p:cNvSpPr>
          <p:nvPr>
            <p:ph sz="quarter" idx="11"/>
          </p:nvPr>
        </p:nvSpPr>
        <p:spPr>
          <a:xfrm>
            <a:off x="647700" y="1409700"/>
            <a:ext cx="4559731" cy="4610100"/>
          </a:xfrm>
        </p:spPr>
        <p:txBody>
          <a:bodyPr>
            <a:normAutofit/>
          </a:bodyPr>
          <a:lstStyle/>
          <a:p>
            <a:r>
              <a:rPr lang="en-US" dirty="0"/>
              <a:t>DOF: </a:t>
            </a:r>
            <a:r>
              <a:rPr lang="en-US" u="sng" dirty="0"/>
              <a:t>(3+nDim)</a:t>
            </a:r>
          </a:p>
          <a:p>
            <a:pPr marL="342900" indent="-342900">
              <a:buFont typeface="Arial" panose="020B0604020202020204" pitchFamily="34" charset="0"/>
              <a:buChar char="•"/>
            </a:pPr>
            <a:r>
              <a:rPr lang="en-US" sz="2000" dirty="0"/>
              <a:t>Density, </a:t>
            </a:r>
            <a:r>
              <a:rPr lang="en-US" sz="2000" dirty="0">
                <a:latin typeface="Symbol" pitchFamily="2" charset="2"/>
              </a:rPr>
              <a:t>r</a:t>
            </a:r>
            <a:r>
              <a:rPr lang="en-US" sz="2000" dirty="0"/>
              <a:t> </a:t>
            </a:r>
            <a:r>
              <a:rPr lang="en-US" sz="2000" u="sng" dirty="0"/>
              <a:t>(Continuity Eq)</a:t>
            </a:r>
          </a:p>
          <a:p>
            <a:pPr marL="342900" indent="-342900">
              <a:buFont typeface="Arial" panose="020B0604020202020204" pitchFamily="34" charset="0"/>
              <a:buChar char="•"/>
            </a:pPr>
            <a:r>
              <a:rPr lang="en-US" sz="2000" dirty="0"/>
              <a:t>Pressure, P </a:t>
            </a:r>
            <a:r>
              <a:rPr lang="en-US" sz="2000" u="sng" dirty="0"/>
              <a:t>(EOS)</a:t>
            </a:r>
          </a:p>
          <a:p>
            <a:pPr marL="342900" indent="-342900">
              <a:buFont typeface="Arial" panose="020B0604020202020204" pitchFamily="34" charset="0"/>
              <a:buChar char="•"/>
            </a:pPr>
            <a:r>
              <a:rPr lang="en-US" sz="2000" dirty="0"/>
              <a:t>Velocity, </a:t>
            </a:r>
            <a:r>
              <a:rPr lang="en-US" sz="2000" dirty="0" err="1"/>
              <a:t>u</a:t>
            </a:r>
            <a:r>
              <a:rPr lang="en-US" sz="2000" baseline="-25000" dirty="0" err="1"/>
              <a:t>i</a:t>
            </a:r>
            <a:r>
              <a:rPr lang="en-US" sz="2000" baseline="-25000" dirty="0"/>
              <a:t> </a:t>
            </a:r>
            <a:r>
              <a:rPr lang="en-US" sz="2000" u="sng" dirty="0"/>
              <a:t>(Momentum Eq)</a:t>
            </a:r>
          </a:p>
          <a:p>
            <a:pPr marL="342900" indent="-342900">
              <a:buFont typeface="Arial" panose="020B0604020202020204" pitchFamily="34" charset="0"/>
              <a:buChar char="•"/>
            </a:pPr>
            <a:r>
              <a:rPr lang="en-US" sz="2000" dirty="0"/>
              <a:t>Total energy, E </a:t>
            </a:r>
            <a:r>
              <a:rPr lang="en-US" sz="2000" u="sng" dirty="0"/>
              <a:t>(Energy Eq)</a:t>
            </a:r>
            <a:endParaRPr lang="en-US" sz="2000" dirty="0"/>
          </a:p>
        </p:txBody>
      </p:sp>
      <p:sp>
        <p:nvSpPr>
          <p:cNvPr id="6" name="Content Placeholder 3">
            <a:extLst>
              <a:ext uri="{FF2B5EF4-FFF2-40B4-BE49-F238E27FC236}">
                <a16:creationId xmlns:a16="http://schemas.microsoft.com/office/drawing/2014/main" id="{7154FAC3-8AAA-F7B2-83D7-506C868F705A}"/>
              </a:ext>
            </a:extLst>
          </p:cNvPr>
          <p:cNvSpPr txBox="1">
            <a:spLocks/>
          </p:cNvSpPr>
          <p:nvPr/>
        </p:nvSpPr>
        <p:spPr>
          <a:xfrm>
            <a:off x="6096000" y="1409700"/>
            <a:ext cx="4559731" cy="54483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Properties:</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Viscosity, </a:t>
            </a:r>
            <a:r>
              <a:rPr lang="en-US" sz="2000" dirty="0">
                <a:latin typeface="Symbol" pitchFamily="2" charset="2"/>
                <a:ea typeface="Open Sans" panose="020B0606030504020204" pitchFamily="34" charset="0"/>
                <a:cs typeface="Open Sans" panose="020B0606030504020204" pitchFamily="34" charset="0"/>
              </a:rPr>
              <a:t>m</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Specific heat, C</a:t>
            </a:r>
            <a:r>
              <a:rPr lang="en-US" sz="2000" baseline="-25000" dirty="0">
                <a:latin typeface="Open Sans" panose="020B0606030504020204" pitchFamily="34" charset="0"/>
                <a:ea typeface="Open Sans" panose="020B0606030504020204" pitchFamily="34" charset="0"/>
                <a:cs typeface="Open Sans" panose="020B0606030504020204" pitchFamily="34" charset="0"/>
              </a:rPr>
              <a:t>p</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Thermal conductivity, </a:t>
            </a:r>
            <a:r>
              <a:rPr lang="en-US" sz="2000" dirty="0">
                <a:latin typeface="Symbol" pitchFamily="2" charset="2"/>
                <a:ea typeface="Open Sans" panose="020B0606030504020204" pitchFamily="34" charset="0"/>
                <a:cs typeface="Open Sans" panose="020B0606030504020204" pitchFamily="34" charset="0"/>
              </a:rPr>
              <a:t>l</a:t>
            </a:r>
          </a:p>
          <a:p>
            <a:pPr marL="0" indent="0">
              <a:buNone/>
            </a:pPr>
            <a:r>
              <a:rPr lang="en-US" sz="2000" dirty="0">
                <a:latin typeface="Open Sans" panose="020B0606030504020204" pitchFamily="34" charset="0"/>
                <a:ea typeface="Open Sans" panose="020B0606030504020204" pitchFamily="34" charset="0"/>
                <a:cs typeface="Open Sans" panose="020B0606030504020204" pitchFamily="34" charset="0"/>
              </a:rPr>
              <a:t>Constitutive Relationships:</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Ideal gas law </a:t>
            </a:r>
          </a:p>
          <a:p>
            <a:pPr marL="726948" lvl="1" indent="-342900">
              <a:buFont typeface="Arial" panose="020B0604020202020204" pitchFamily="34" charset="0"/>
              <a:buChar char="•"/>
            </a:pPr>
            <a:r>
              <a:rPr lang="en-US" dirty="0"/>
              <a:t>Again, provides density/pressure relationship (</a:t>
            </a:r>
            <a:r>
              <a:rPr lang="en-US" dirty="0">
                <a:latin typeface="Open Sans" panose="020B0606030504020204" pitchFamily="34" charset="0"/>
                <a:ea typeface="Open Sans" panose="020B0606030504020204" pitchFamily="34" charset="0"/>
                <a:cs typeface="Open Sans" panose="020B0606030504020204" pitchFamily="34" charset="0"/>
              </a:rPr>
              <a:t>a key concept)</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Newtonian stress, </a:t>
            </a:r>
            <a:r>
              <a:rPr lang="en-US" sz="2000" dirty="0" err="1">
                <a:latin typeface="Symbol" pitchFamily="2" charset="2"/>
                <a:ea typeface="Open Sans" panose="020B0606030504020204" pitchFamily="34" charset="0"/>
                <a:cs typeface="Open Sans" panose="020B0606030504020204" pitchFamily="34" charset="0"/>
              </a:rPr>
              <a:t>t</a:t>
            </a:r>
            <a:r>
              <a:rPr lang="en-US" sz="2000" baseline="-25000" dirty="0" err="1">
                <a:latin typeface="Open Sans" panose="020B0606030504020204" pitchFamily="34" charset="0"/>
                <a:ea typeface="Open Sans" panose="020B0606030504020204" pitchFamily="34" charset="0"/>
                <a:cs typeface="Open Sans" panose="020B0606030504020204" pitchFamily="34" charset="0"/>
              </a:rPr>
              <a:t>ij</a:t>
            </a:r>
            <a:endParaRPr lang="en-US" baseline="-25000" dirty="0"/>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Heat flux vector, </a:t>
            </a:r>
            <a:r>
              <a:rPr lang="en-US" sz="2000" dirty="0" err="1">
                <a:latin typeface="Open Sans" panose="020B0606030504020204" pitchFamily="34" charset="0"/>
                <a:ea typeface="Open Sans" panose="020B0606030504020204" pitchFamily="34" charset="0"/>
                <a:cs typeface="Open Sans" panose="020B0606030504020204" pitchFamily="34" charset="0"/>
              </a:rPr>
              <a:t>q</a:t>
            </a:r>
            <a:r>
              <a:rPr lang="en-US" sz="2000" baseline="-25000" dirty="0" err="1">
                <a:latin typeface="Open Sans" panose="020B0606030504020204" pitchFamily="34" charset="0"/>
                <a:ea typeface="Open Sans" panose="020B0606030504020204" pitchFamily="34" charset="0"/>
                <a:cs typeface="Open Sans" panose="020B0606030504020204" pitchFamily="34" charset="0"/>
              </a:rPr>
              <a:t>j</a:t>
            </a:r>
            <a:endParaRPr lang="en-US" baseline="-25000" dirty="0"/>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Total enthalpy, H</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Static enthalpy, h</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dh/dT = C</a:t>
            </a:r>
            <a:r>
              <a:rPr lang="en-US" sz="2000" baseline="-25000" dirty="0">
                <a:latin typeface="Open Sans" panose="020B0606030504020204" pitchFamily="34" charset="0"/>
                <a:ea typeface="Open Sans" panose="020B0606030504020204" pitchFamily="34" charset="0"/>
                <a:cs typeface="Open Sans" panose="020B0606030504020204" pitchFamily="34" charset="0"/>
              </a:rPr>
              <a:t>p</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marL="342900" indent="-342900">
              <a:buFont typeface="Arial" panose="020B0604020202020204" pitchFamily="34" charset="0"/>
              <a:buChar char="•"/>
            </a:pPr>
            <a:endParaRPr lang="en-US" dirty="0"/>
          </a:p>
          <a:p>
            <a:endParaRPr lang="en-US" sz="2000" dirty="0"/>
          </a:p>
        </p:txBody>
      </p:sp>
    </p:spTree>
    <p:extLst>
      <p:ext uri="{BB962C8B-B14F-4D97-AF65-F5344CB8AC3E}">
        <p14:creationId xmlns:p14="http://schemas.microsoft.com/office/powerpoint/2010/main" val="112342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F5F4E514-2814-A981-0659-A8C440388B3A}"/>
              </a:ext>
            </a:extLst>
          </p:cNvPr>
          <p:cNvPicPr>
            <a:picLocks noChangeAspect="1"/>
          </p:cNvPicPr>
          <p:nvPr/>
        </p:nvPicPr>
        <p:blipFill>
          <a:blip r:embed="rId2"/>
          <a:stretch>
            <a:fillRect/>
          </a:stretch>
        </p:blipFill>
        <p:spPr>
          <a:xfrm>
            <a:off x="251202" y="3630527"/>
            <a:ext cx="6172200" cy="3086100"/>
          </a:xfrm>
          <a:prstGeom prst="rect">
            <a:avLst/>
          </a:prstGeom>
        </p:spPr>
      </p:pic>
    </p:spTree>
    <p:extLst>
      <p:ext uri="{BB962C8B-B14F-4D97-AF65-F5344CB8AC3E}">
        <p14:creationId xmlns:p14="http://schemas.microsoft.com/office/powerpoint/2010/main" val="1910244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86A7BF8D-26D8-145B-D277-B850AD6C3683}"/>
              </a:ext>
            </a:extLst>
          </p:cNvPr>
          <p:cNvPicPr>
            <a:picLocks noChangeAspect="1"/>
          </p:cNvPicPr>
          <p:nvPr/>
        </p:nvPicPr>
        <p:blipFill>
          <a:blip r:embed="rId2"/>
          <a:stretch>
            <a:fillRect/>
          </a:stretch>
        </p:blipFill>
        <p:spPr>
          <a:xfrm>
            <a:off x="4286575" y="2050270"/>
            <a:ext cx="7772400" cy="3750920"/>
          </a:xfrm>
          <a:prstGeom prst="rect">
            <a:avLst/>
          </a:prstGeom>
        </p:spPr>
      </p:pic>
      <p:pic>
        <p:nvPicPr>
          <p:cNvPr id="6" name="Picture 5">
            <a:extLst>
              <a:ext uri="{FF2B5EF4-FFF2-40B4-BE49-F238E27FC236}">
                <a16:creationId xmlns:a16="http://schemas.microsoft.com/office/drawing/2014/main" id="{F5F4E514-2814-A981-0659-A8C440388B3A}"/>
              </a:ext>
            </a:extLst>
          </p:cNvPr>
          <p:cNvPicPr>
            <a:picLocks noChangeAspect="1"/>
          </p:cNvPicPr>
          <p:nvPr/>
        </p:nvPicPr>
        <p:blipFill>
          <a:blip r:embed="rId3"/>
          <a:stretch>
            <a:fillRect/>
          </a:stretch>
        </p:blipFill>
        <p:spPr>
          <a:xfrm>
            <a:off x="251202" y="3630527"/>
            <a:ext cx="6172200" cy="3086100"/>
          </a:xfrm>
          <a:prstGeom prst="rect">
            <a:avLst/>
          </a:prstGeom>
        </p:spPr>
      </p:pic>
    </p:spTree>
    <p:extLst>
      <p:ext uri="{BB962C8B-B14F-4D97-AF65-F5344CB8AC3E}">
        <p14:creationId xmlns:p14="http://schemas.microsoft.com/office/powerpoint/2010/main" val="413438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Note, as the Mach number approaches zero, the viscous work and kinetic energy terms become negligible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86A7BF8D-26D8-145B-D277-B850AD6C3683}"/>
              </a:ext>
            </a:extLst>
          </p:cNvPr>
          <p:cNvPicPr>
            <a:picLocks noChangeAspect="1"/>
          </p:cNvPicPr>
          <p:nvPr/>
        </p:nvPicPr>
        <p:blipFill>
          <a:blip r:embed="rId2"/>
          <a:stretch>
            <a:fillRect/>
          </a:stretch>
        </p:blipFill>
        <p:spPr>
          <a:xfrm>
            <a:off x="2209800" y="1972780"/>
            <a:ext cx="7772400" cy="3750920"/>
          </a:xfrm>
          <a:prstGeom prst="rect">
            <a:avLst/>
          </a:prstGeom>
        </p:spPr>
      </p:pic>
      <p:sp>
        <p:nvSpPr>
          <p:cNvPr id="6" name="Oval 5">
            <a:extLst>
              <a:ext uri="{FF2B5EF4-FFF2-40B4-BE49-F238E27FC236}">
                <a16:creationId xmlns:a16="http://schemas.microsoft.com/office/drawing/2014/main" id="{282D2690-A5BF-B2F7-8A85-204B9B92E5F0}"/>
              </a:ext>
            </a:extLst>
          </p:cNvPr>
          <p:cNvSpPr/>
          <p:nvPr/>
        </p:nvSpPr>
        <p:spPr>
          <a:xfrm>
            <a:off x="6447295" y="4177153"/>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26E6C3E-B1E2-10E8-0ED1-3B2839BFD2CF}"/>
              </a:ext>
            </a:extLst>
          </p:cNvPr>
          <p:cNvSpPr/>
          <p:nvPr/>
        </p:nvSpPr>
        <p:spPr>
          <a:xfrm>
            <a:off x="6447295" y="4950427"/>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8534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However, the momentum equation notes a singularity in the scaled pressure gradient term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86A7BF8D-26D8-145B-D277-B850AD6C3683}"/>
              </a:ext>
            </a:extLst>
          </p:cNvPr>
          <p:cNvPicPr>
            <a:picLocks noChangeAspect="1"/>
          </p:cNvPicPr>
          <p:nvPr/>
        </p:nvPicPr>
        <p:blipFill>
          <a:blip r:embed="rId2"/>
          <a:stretch>
            <a:fillRect/>
          </a:stretch>
        </p:blipFill>
        <p:spPr>
          <a:xfrm>
            <a:off x="2209800" y="1972780"/>
            <a:ext cx="7772400" cy="3750920"/>
          </a:xfrm>
          <a:prstGeom prst="rect">
            <a:avLst/>
          </a:prstGeom>
        </p:spPr>
      </p:pic>
      <p:sp>
        <p:nvSpPr>
          <p:cNvPr id="6" name="Oval 5">
            <a:extLst>
              <a:ext uri="{FF2B5EF4-FFF2-40B4-BE49-F238E27FC236}">
                <a16:creationId xmlns:a16="http://schemas.microsoft.com/office/drawing/2014/main" id="{282D2690-A5BF-B2F7-8A85-204B9B92E5F0}"/>
              </a:ext>
            </a:extLst>
          </p:cNvPr>
          <p:cNvSpPr/>
          <p:nvPr/>
        </p:nvSpPr>
        <p:spPr>
          <a:xfrm>
            <a:off x="4251702" y="2581254"/>
            <a:ext cx="914400" cy="9144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0118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1754-AC50-2D45-A357-714340C3CEED}"/>
              </a:ext>
            </a:extLst>
          </p:cNvPr>
          <p:cNvSpPr>
            <a:spLocks noGrp="1"/>
          </p:cNvSpPr>
          <p:nvPr>
            <p:ph type="title"/>
          </p:nvPr>
        </p:nvSpPr>
        <p:spPr/>
        <p:txBody>
          <a:bodyPr/>
          <a:lstStyle/>
          <a:p>
            <a:r>
              <a:rPr lang="en-US" dirty="0"/>
              <a:t>Dimensionless Form</a:t>
            </a:r>
          </a:p>
        </p:txBody>
      </p:sp>
      <p:sp>
        <p:nvSpPr>
          <p:cNvPr id="3" name="Slide Number Placeholder 2">
            <a:extLst>
              <a:ext uri="{FF2B5EF4-FFF2-40B4-BE49-F238E27FC236}">
                <a16:creationId xmlns:a16="http://schemas.microsoft.com/office/drawing/2014/main" id="{160007DD-E065-E53B-237E-F213BFE04176}"/>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BCD89C36-FA75-1D85-0C01-D82B8AD4B928}"/>
              </a:ext>
            </a:extLst>
          </p:cNvPr>
          <p:cNvSpPr>
            <a:spLocks noGrp="1"/>
          </p:cNvSpPr>
          <p:nvPr>
            <p:ph sz="quarter" idx="11"/>
          </p:nvPr>
        </p:nvSpPr>
        <p:spPr>
          <a:xfrm>
            <a:off x="647700" y="1409699"/>
            <a:ext cx="11049000" cy="5187043"/>
          </a:xfrm>
        </p:spPr>
        <p:txBody>
          <a:bodyPr>
            <a:normAutofit/>
          </a:bodyPr>
          <a:lstStyle/>
          <a:p>
            <a:pPr marL="342900" indent="-342900">
              <a:buFont typeface="Arial" panose="020B0604020202020204" pitchFamily="34" charset="0"/>
              <a:buChar char="•"/>
            </a:pPr>
            <a:r>
              <a:rPr lang="en-US" dirty="0"/>
              <a:t>Non-</a:t>
            </a:r>
            <a:r>
              <a:rPr lang="en-US" dirty="0" err="1"/>
              <a:t>dimensionalization</a:t>
            </a:r>
            <a:r>
              <a:rPr lang="en-US" dirty="0"/>
              <a:t> is via a characteristic velocity and length scale: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u="sng" dirty="0"/>
              <a:t>Conclusions</a:t>
            </a:r>
            <a:r>
              <a:rPr lang="en-US" dirty="0"/>
              <a:t>: In the limit of zero Mach number, the energy equation is simplified, while the momentum equation is not well defined and, in fact, singular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86A7BF8D-26D8-145B-D277-B850AD6C3683}"/>
              </a:ext>
            </a:extLst>
          </p:cNvPr>
          <p:cNvPicPr>
            <a:picLocks noChangeAspect="1"/>
          </p:cNvPicPr>
          <p:nvPr/>
        </p:nvPicPr>
        <p:blipFill>
          <a:blip r:embed="rId2"/>
          <a:stretch>
            <a:fillRect/>
          </a:stretch>
        </p:blipFill>
        <p:spPr>
          <a:xfrm>
            <a:off x="2209800" y="1972780"/>
            <a:ext cx="7772400" cy="3750920"/>
          </a:xfrm>
          <a:prstGeom prst="rect">
            <a:avLst/>
          </a:prstGeom>
        </p:spPr>
      </p:pic>
      <p:sp>
        <p:nvSpPr>
          <p:cNvPr id="6" name="Oval 5">
            <a:extLst>
              <a:ext uri="{FF2B5EF4-FFF2-40B4-BE49-F238E27FC236}">
                <a16:creationId xmlns:a16="http://schemas.microsoft.com/office/drawing/2014/main" id="{282D2690-A5BF-B2F7-8A85-204B9B92E5F0}"/>
              </a:ext>
            </a:extLst>
          </p:cNvPr>
          <p:cNvSpPr/>
          <p:nvPr/>
        </p:nvSpPr>
        <p:spPr>
          <a:xfrm>
            <a:off x="4251702" y="2581254"/>
            <a:ext cx="914400" cy="914400"/>
          </a:xfrm>
          <a:prstGeom prst="ellipse">
            <a:avLst/>
          </a:prstGeom>
          <a:solidFill>
            <a:srgbClr val="C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488E736-234F-8785-0E70-1D97551773C0}"/>
              </a:ext>
            </a:extLst>
          </p:cNvPr>
          <p:cNvSpPr/>
          <p:nvPr/>
        </p:nvSpPr>
        <p:spPr>
          <a:xfrm>
            <a:off x="6447295" y="4177153"/>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67E2C44-8A48-6F9D-A110-5539058E0A66}"/>
              </a:ext>
            </a:extLst>
          </p:cNvPr>
          <p:cNvSpPr/>
          <p:nvPr/>
        </p:nvSpPr>
        <p:spPr>
          <a:xfrm>
            <a:off x="6447295" y="4950427"/>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4974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7029</TotalTime>
  <Words>1184</Words>
  <Application>Microsoft Macintosh PowerPoint</Application>
  <PresentationFormat>Widescreen</PresentationFormat>
  <Paragraphs>307</Paragraphs>
  <Slides>29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Open Sans Light</vt:lpstr>
      <vt:lpstr>Open Sans bold</vt:lpstr>
      <vt:lpstr>symbol</vt:lpstr>
      <vt:lpstr>Calibri</vt:lpstr>
      <vt:lpstr>Wingdings</vt:lpstr>
      <vt:lpstr>Open Sans</vt:lpstr>
      <vt:lpstr>Courier New</vt:lpstr>
      <vt:lpstr>symbol</vt:lpstr>
      <vt:lpstr>Sandia Angles</vt:lpstr>
      <vt:lpstr>ME469: Introduction to the low-Mach Number Approximation</vt:lpstr>
      <vt:lpstr>Consider a Variable Density, non-Isothermal Fluid Flow System</vt:lpstr>
      <vt:lpstr>Consider a Variable Density, non-Isothermal Fluid Flow System</vt:lpstr>
      <vt:lpstr>Degree of Freedom, Properties, and Constitutive Count</vt:lpstr>
      <vt:lpstr>Dimensionless Form</vt:lpstr>
      <vt:lpstr>Dimensionless Form</vt:lpstr>
      <vt:lpstr>Dimensionless Form</vt:lpstr>
      <vt:lpstr>Dimensionless Form</vt:lpstr>
      <vt:lpstr>Dimensionless Form</vt:lpstr>
      <vt:lpstr>Exploration of the Pressure Singularity</vt:lpstr>
      <vt:lpstr>Exploration of the Pressure Singularity</vt:lpstr>
      <vt:lpstr>Exploration of the Pressure Singularity: Ramifications</vt:lpstr>
      <vt:lpstr>Final low-Mach Equation Set</vt:lpstr>
      <vt:lpstr>The Final low-Mach Number Equation Set: Ramifications</vt:lpstr>
      <vt:lpstr>Why ”pressure projection”?</vt:lpstr>
      <vt:lpstr>Why ”pressure projection”?</vt:lpstr>
      <vt:lpstr>Classic Pressure Poisson System</vt:lpstr>
      <vt:lpstr>Classic Pressure Poisson System</vt:lpstr>
      <vt:lpstr>Thought Experiment…</vt:lpstr>
      <vt:lpstr>Thought Experiment…</vt:lpstr>
      <vt:lpstr>Thought Experiment…</vt:lpstr>
      <vt:lpstr>Thought Experiment…</vt:lpstr>
      <vt:lpstr>Thought Experiment…</vt:lpstr>
      <vt:lpstr>Thought Experiment…</vt:lpstr>
      <vt:lpstr>Thought Experiment… Solver Ramifications</vt:lpstr>
      <vt:lpstr>Thought Experiment… Solver Ramifications</vt:lpstr>
      <vt:lpstr>Multigrid Methods: The Concept</vt:lpstr>
      <vt:lpstr>Multigrid Methods: The Approach</vt:lpstr>
      <vt:lpstr>Multigrid Methods: V- and W-Cycles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615</cp:revision>
  <cp:lastPrinted>2023-03-20T22:29:14Z</cp:lastPrinted>
  <dcterms:created xsi:type="dcterms:W3CDTF">2018-07-21T13:25:45Z</dcterms:created>
  <dcterms:modified xsi:type="dcterms:W3CDTF">2023-03-28T20:46:45Z</dcterms:modified>
</cp:coreProperties>
</file>